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6" r:id="rId3"/>
  </p:sldMasterIdLst>
  <p:notesMasterIdLst>
    <p:notesMasterId r:id="rId49"/>
  </p:notesMasterIdLst>
  <p:sldIdLst>
    <p:sldId id="256" r:id="rId4"/>
    <p:sldId id="278" r:id="rId5"/>
    <p:sldId id="280" r:id="rId6"/>
    <p:sldId id="294" r:id="rId7"/>
    <p:sldId id="295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13" r:id="rId16"/>
    <p:sldId id="308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4" r:id="rId26"/>
    <p:sldId id="345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8" r:id="rId40"/>
    <p:sldId id="339" r:id="rId41"/>
    <p:sldId id="347" r:id="rId42"/>
    <p:sldId id="341" r:id="rId43"/>
    <p:sldId id="342" r:id="rId44"/>
    <p:sldId id="343" r:id="rId45"/>
    <p:sldId id="346" r:id="rId46"/>
    <p:sldId id="265" r:id="rId47"/>
    <p:sldId id="266" r:id="rId48"/>
  </p:sldIdLst>
  <p:sldSz cx="9144000" cy="6858000" type="screen4x3"/>
  <p:notesSz cx="6934200" cy="9220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5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76" y="-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WenQuanYi Zen Hei Sharp" charset="0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WenQuanYi Zen Hei Sharp" charset="0"/>
            </a:endParaRPr>
          </a:p>
        </p:txBody>
      </p:sp>
      <p:sp>
        <p:nvSpPr>
          <p:cNvPr id="4100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0" y="692150"/>
            <a:ext cx="279717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298450" y="2997200"/>
            <a:ext cx="63341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122613" y="8953500"/>
            <a:ext cx="7445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WenQuanYi Zen Hei Sharp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98450" y="174625"/>
            <a:ext cx="6337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WenQuanYi Zen Hei Sharp" charset="0"/>
                <a:cs typeface="WenQuanYi Zen Hei Sharp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TITLE</a:t>
            </a:r>
          </a:p>
          <a:p>
            <a:pPr algn="ctr" eaLnBrk="1" hangingPunct="1">
              <a:buSzPct val="100000"/>
              <a:defRPr/>
            </a:pPr>
            <a:r>
              <a:rPr lang="en-US" sz="1000" smtClean="0">
                <a:solidFill>
                  <a:srgbClr val="000000"/>
                </a:solidFill>
                <a:cs typeface="Arial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17591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5500" y="692150"/>
            <a:ext cx="2800350" cy="2100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2997200"/>
            <a:ext cx="6337300" cy="584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lIns="92309" tIns="46154" rIns="92309" bIns="46154"/>
          <a:lstStyle/>
          <a:p>
            <a:pPr>
              <a:defRPr/>
            </a:pPr>
            <a:fld id="{E7A9A9CA-2C5A-4EA4-82D8-4DA12ACF761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lIns="92309" tIns="46154" rIns="92309" bIns="46154"/>
          <a:lstStyle/>
          <a:p>
            <a:pPr>
              <a:defRPr/>
            </a:pPr>
            <a:fld id="{E7A9A9CA-2C5A-4EA4-82D8-4DA12ACF761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5500" y="692150"/>
            <a:ext cx="2800350" cy="2100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2997200"/>
            <a:ext cx="6337300" cy="584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720" tIns="45360" rIns="90720" bIns="45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smtClean="0">
                <a:latin typeface="Verdana" charset="0"/>
                <a:cs typeface="WenQuanYi Zen Hei Sharp" charset="0"/>
              </a:rPr>
              <a:t>Title</a:t>
            </a:r>
          </a:p>
          <a:p>
            <a:pPr eaLnBrk="1" hangingPunct="1">
              <a:buSzPct val="100000"/>
              <a:defRPr/>
            </a:pPr>
            <a:r>
              <a:rPr lang="en-US" sz="1800" smtClean="0">
                <a:latin typeface="Verdana" charset="0"/>
                <a:cs typeface="WenQuanYi Zen Hei Sharp" charset="0"/>
              </a:rPr>
              <a:t>Month Year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WenQuanYi Zen Hei Sharp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5500" y="692150"/>
            <a:ext cx="2800350" cy="2100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2997200"/>
            <a:ext cx="6337300" cy="584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AU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Sudit</a:t>
            </a:r>
            <a:r>
              <a:rPr lang="en-US" baseline="0" dirty="0" smtClean="0"/>
              <a:t> et al, Towards Impact Assessment Automation for Multi-Stage Cyber Attacks - http://</a:t>
            </a:r>
            <a:r>
              <a:rPr lang="en-US" baseline="0" dirty="0" err="1" smtClean="0"/>
              <a:t>www.rit.edu</a:t>
            </a:r>
            <a:r>
              <a:rPr lang="en-US" baseline="0" dirty="0" smtClean="0"/>
              <a:t>/~w-</a:t>
            </a:r>
            <a:r>
              <a:rPr lang="en-US" baseline="0" dirty="0" err="1" smtClean="0"/>
              <a:t>cmmc</a:t>
            </a:r>
            <a:r>
              <a:rPr lang="en-US" baseline="0" dirty="0" smtClean="0"/>
              <a:t>/research/</a:t>
            </a:r>
            <a:r>
              <a:rPr lang="en-US" baseline="0" dirty="0" err="1" smtClean="0"/>
              <a:t>Sudit.pdf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0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CVE-2010-3333 exploit, but what we should focus on is the </a:t>
            </a:r>
            <a:r>
              <a:rPr lang="en-US" dirty="0" err="1" smtClean="0"/>
              <a:t>shellcode</a:t>
            </a:r>
            <a:r>
              <a:rPr lang="en-US" dirty="0" smtClean="0"/>
              <a:t> used as part of the attack. Is it unique? How is the payload encoded? Is it unique? Is there a file marker?</a:t>
            </a:r>
          </a:p>
          <a:p>
            <a:r>
              <a:rPr lang="en-US" dirty="0" smtClean="0"/>
              <a:t>For decrementing 256 byte XOR, what’s the starting byte? Are there payload</a:t>
            </a:r>
            <a:r>
              <a:rPr lang="en-US" baseline="0" dirty="0" smtClean="0"/>
              <a:t> markers (4-byte strings)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7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contagiodump.blogspot.com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/2011/06/may-31-cve-2010-3333-doc-q-and-adoc.html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3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>
                <a:latin typeface="Courier New" pitchFamily="49" charset="0"/>
                <a:ea typeface="Tahoma" pitchFamily="34" charset="0"/>
                <a:cs typeface="Courier New" pitchFamily="49" charset="0"/>
              </a:rPr>
              <a:t>http://</a:t>
            </a:r>
            <a:r>
              <a:rPr lang="en-US" sz="1200" dirty="0" err="1" smtClean="0">
                <a:latin typeface="Courier New" pitchFamily="49" charset="0"/>
                <a:ea typeface="Tahoma" pitchFamily="34" charset="0"/>
                <a:cs typeface="Courier New" pitchFamily="49" charset="0"/>
              </a:rPr>
              <a:t>arstechnica.com</a:t>
            </a:r>
            <a:r>
              <a:rPr lang="en-US" sz="1200" dirty="0" smtClean="0">
                <a:latin typeface="Courier New" pitchFamily="49" charset="0"/>
                <a:ea typeface="Tahoma" pitchFamily="34" charset="0"/>
                <a:cs typeface="Courier New" pitchFamily="49" charset="0"/>
              </a:rPr>
              <a:t>/security/2014/02/new-zero-day-bug-in-ie-10-exploited-in-active-malware-attack-ms-warns/</a:t>
            </a:r>
            <a:endParaRPr lang="en-US" sz="1200" b="1" dirty="0" smtClean="0">
              <a:latin typeface="Courier New" pitchFamily="49" charset="0"/>
              <a:ea typeface="Tahoma" pitchFamily="34" charset="0"/>
              <a:cs typeface="Courier New" pitchFamily="49" charset="0"/>
            </a:endParaRPr>
          </a:p>
          <a:p>
            <a:pPr eaLnBrk="1" hangingPunct="1"/>
            <a:endParaRPr lang="en-US" sz="1200" b="1" dirty="0" smtClean="0">
              <a:latin typeface="Courier New" pitchFamily="49" charset="0"/>
              <a:ea typeface="Tahoma" pitchFamily="34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5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400" kern="1200" dirty="0" smtClean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Courier New" pitchFamily="49" charset="0"/>
              </a:rPr>
              <a:t>CVE-2014-1761 (MS14-017)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200" dirty="0" smtClean="0">
                <a:latin typeface="Courier New"/>
                <a:cs typeface="Courier New"/>
              </a:rPr>
              <a:t>http://</a:t>
            </a:r>
            <a:r>
              <a:rPr lang="en-US" sz="1200" dirty="0" err="1" smtClean="0">
                <a:latin typeface="Courier New"/>
                <a:cs typeface="Courier New"/>
              </a:rPr>
              <a:t>blogs.mcafee.com</a:t>
            </a:r>
            <a:r>
              <a:rPr lang="en-US" sz="1200" dirty="0" smtClean="0">
                <a:latin typeface="Courier New"/>
                <a:cs typeface="Courier New"/>
              </a:rPr>
              <a:t>/</a:t>
            </a:r>
            <a:r>
              <a:rPr lang="en-US" sz="1200" dirty="0" err="1" smtClean="0">
                <a:latin typeface="Courier New"/>
                <a:cs typeface="Courier New"/>
              </a:rPr>
              <a:t>mcafee</a:t>
            </a:r>
            <a:r>
              <a:rPr lang="en-US" sz="1200" dirty="0" smtClean="0">
                <a:latin typeface="Courier New"/>
                <a:cs typeface="Courier New"/>
              </a:rPr>
              <a:t>-labs/close-look-rtf-zero-day-attack-cve-2014-1761-shows-sophistication-attackers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www.ghettoforensics.com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/2013/10/dumping-malware-configuration-data-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from.html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9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4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79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4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644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66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13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5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48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62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2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9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3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20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630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758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878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0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6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3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22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7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3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 flipH="1">
            <a:off x="8542338" y="6710363"/>
            <a:ext cx="5334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WenQuanYi Zen Hei Sharp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4650" y="6710363"/>
            <a:ext cx="28844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800" smtClean="0">
                <a:solidFill>
                  <a:srgbClr val="4D4D4D"/>
                </a:solidFill>
              </a:rPr>
              <a:t>© Copyright 2013 EMC Corporation. All rights reserved.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6172200"/>
            <a:ext cx="9140825" cy="511175"/>
            <a:chOff x="0" y="3888"/>
            <a:chExt cx="5758" cy="322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58" cy="322"/>
            </a:xfrm>
            <a:prstGeom prst="rect">
              <a:avLst/>
            </a:prstGeom>
            <a:solidFill>
              <a:srgbClr val="9495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cs typeface="WenQuanYi Zen Hei Sharp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956"/>
              <a:ext cx="58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37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3944"/>
              <a:ext cx="45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0" y="0"/>
            <a:ext cx="9140825" cy="5883275"/>
            <a:chOff x="0" y="0"/>
            <a:chExt cx="5758" cy="3706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58" cy="18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CC1D5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cs typeface="WenQuanYi Zen Hei Sharp" charset="0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1966"/>
              <a:ext cx="5758" cy="1740"/>
            </a:xfrm>
            <a:prstGeom prst="rect">
              <a:avLst/>
            </a:prstGeom>
            <a:gradFill rotWithShape="0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cs typeface="WenQuanYi Zen Hei Sharp" charset="0"/>
              </a:endParaRPr>
            </a:p>
          </p:txBody>
        </p:sp>
      </p:grp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 flipH="1">
            <a:off x="8542338" y="6710363"/>
            <a:ext cx="5334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WenQuanYi Zen Hei Sharp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4650" y="6710363"/>
            <a:ext cx="28844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800" smtClean="0">
                <a:solidFill>
                  <a:srgbClr val="4D4D4D"/>
                </a:solidFill>
              </a:rPr>
              <a:t>© Copyright 2013 EMC Corporation. All rights reserved.</a:t>
            </a: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6172200"/>
            <a:ext cx="9140825" cy="511175"/>
            <a:chOff x="0" y="3888"/>
            <a:chExt cx="5758" cy="322"/>
          </a:xfrm>
        </p:grpSpPr>
        <p:sp>
          <p:nvSpPr>
            <p:cNvPr id="2056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58" cy="322"/>
            </a:xfrm>
            <a:prstGeom prst="rect">
              <a:avLst/>
            </a:prstGeom>
            <a:solidFill>
              <a:srgbClr val="9495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cs typeface="WenQuanYi Zen Hei Sharp" charset="0"/>
              </a:endParaRPr>
            </a:p>
          </p:txBody>
        </p:sp>
        <p:pic>
          <p:nvPicPr>
            <p:cNvPr id="2057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956"/>
              <a:ext cx="58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058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3944"/>
              <a:ext cx="45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2" r="45615"/>
          <a:stretch>
            <a:fillRect/>
          </a:stretch>
        </p:blipFill>
        <p:spPr bwMode="auto">
          <a:xfrm>
            <a:off x="4445000" y="0"/>
            <a:ext cx="469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1412" r="456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3892D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3892D0"/>
          </a:solidFill>
          <a:latin typeface="MetaNormalLF-Roman" pitchFamily="32" charset="0"/>
          <a:ea typeface="ＭＳ Ｐゴシック" charset="0"/>
          <a:cs typeface="WenQuanYi Zen Hei Sharp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3892D0"/>
          </a:solidFill>
          <a:latin typeface="MetaNormalLF-Roman" pitchFamily="32" charset="0"/>
          <a:ea typeface="ＭＳ Ｐゴシック" charset="0"/>
          <a:cs typeface="WenQuanYi Zen Hei Sharp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3892D0"/>
          </a:solidFill>
          <a:latin typeface="MetaNormalLF-Roman" pitchFamily="32" charset="0"/>
          <a:ea typeface="ＭＳ Ｐゴシック" charset="0"/>
          <a:cs typeface="WenQuanYi Zen Hei Sharp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3892D0"/>
          </a:solidFill>
          <a:latin typeface="MetaNormalLF-Roman" pitchFamily="32" charset="0"/>
          <a:ea typeface="ＭＳ Ｐゴシック" charset="0"/>
          <a:cs typeface="WenQuanYi Zen Hei Sharp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892D0"/>
          </a:solidFill>
          <a:latin typeface="MetaNormalLF-Roman" pitchFamily="32" charset="0"/>
          <a:ea typeface="WenQuanYi Zen Hei Sharp" charset="0"/>
          <a:cs typeface="WenQuanYi Zen Hei Sharp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892D0"/>
          </a:solidFill>
          <a:latin typeface="MetaNormalLF-Roman" pitchFamily="32" charset="0"/>
          <a:ea typeface="WenQuanYi Zen Hei Sharp" charset="0"/>
          <a:cs typeface="WenQuanYi Zen Hei Sharp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892D0"/>
          </a:solidFill>
          <a:latin typeface="MetaNormalLF-Roman" pitchFamily="32" charset="0"/>
          <a:ea typeface="WenQuanYi Zen Hei Sharp" charset="0"/>
          <a:cs typeface="WenQuanYi Zen Hei Sharp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892D0"/>
          </a:solidFill>
          <a:latin typeface="MetaNormalLF-Roman" pitchFamily="32" charset="0"/>
          <a:ea typeface="WenQuanYi Zen Hei Sharp" charset="0"/>
          <a:cs typeface="WenQuanYi Zen Hei Sharp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738438"/>
            <a:ext cx="33591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795588"/>
            <a:ext cx="232727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2C95DD"/>
          </a:solidFill>
          <a:latin typeface="MetaNormalLF-Roman" pitchFamily="32" charset="0"/>
          <a:ea typeface="ＭＳ Ｐゴシック" charset="0"/>
          <a:cs typeface="WenQuanYi Zen Hei Sharp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C95DD"/>
          </a:solidFill>
          <a:latin typeface="MetaNormalLF-Roman" pitchFamily="32" charset="0"/>
          <a:ea typeface="WenQuanYi Zen Hei Sharp" charset="0"/>
          <a:cs typeface="WenQuanYi Zen Hei Sharp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the Cyber Kill Chain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2895600" y="1447800"/>
            <a:ext cx="5791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Each chain link has indicators that can be potentially extracted or deduced from malware analysis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Use to: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Identify Indicators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Collect Indicators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Reuse Indicators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304800" y="1371600"/>
            <a:ext cx="2362200" cy="4648200"/>
            <a:chOff x="304800" y="1524000"/>
            <a:chExt cx="2362200" cy="4648200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FFFFFF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24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the Cyber Kill Chain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auto">
          <a:xfrm>
            <a:off x="2514600" y="1447801"/>
            <a:ext cx="624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– Signs of intelligence gathering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– Technical exploit used in attack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– Transfer method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– Vulnerability on victim system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– Entrenchment/Persistence artifacts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– Data collection, network beacon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– Actor-issued commands,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exfil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, lateral movement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86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for Indicators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2514600" y="1447801"/>
            <a:ext cx="624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0" indent="0" defTabSz="914400" eaLnBrk="1" hangingPunct="1">
              <a:spcBef>
                <a:spcPct val="20000"/>
              </a:spcBef>
              <a:buClrTx/>
              <a:buSzTx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   </a:t>
            </a: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– Carrier themes</a:t>
            </a:r>
          </a:p>
          <a:p>
            <a:pPr lvl="0" defTabSz="9144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en-US" sz="800" b="1" kern="12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marL="0" lvl="0" indent="0" defTabSz="914400" eaLnBrk="1" hangingPunct="1">
              <a:spcBef>
                <a:spcPct val="20000"/>
              </a:spcBef>
              <a:buClrTx/>
              <a:buSzTx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    – Buffer overrun, RCE, malicious Flash w/in DOCX</a:t>
            </a:r>
          </a:p>
          <a:p>
            <a:pPr lvl="0" defTabSz="9144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en-US" sz="800" b="1" kern="12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marL="0" lvl="0" indent="0" defTabSz="914400" eaLnBrk="1" hangingPunct="1">
              <a:spcBef>
                <a:spcPct val="20000"/>
              </a:spcBef>
              <a:buClrTx/>
              <a:buSzTx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    – Email, Watering Hole, P2P, USB</a:t>
            </a:r>
          </a:p>
          <a:p>
            <a:pPr lvl="0" defTabSz="9144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en-US" sz="800" b="1" kern="12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marL="0" lvl="0" indent="0" defTabSz="914400" eaLnBrk="1" hangingPunct="1">
              <a:spcBef>
                <a:spcPct val="20000"/>
              </a:spcBef>
              <a:buClrTx/>
              <a:buSzTx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    – CVE-2010-3333, CVE-2012-0158, </a:t>
            </a:r>
            <a:r>
              <a:rPr lang="en-US" sz="2200" kern="1200" dirty="0" err="1">
                <a:solidFill>
                  <a:prstClr val="black"/>
                </a:solidFill>
                <a:latin typeface="Calibri" pitchFamily="34" charset="0"/>
                <a:ea typeface="+mn-ea"/>
              </a:rPr>
              <a:t>etc</a:t>
            </a:r>
            <a:endParaRPr lang="en-US" sz="2200" kern="12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lvl="0" defTabSz="9144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en-US" sz="1000" b="1" kern="12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marL="0" lvl="0" indent="0" defTabSz="914400" eaLnBrk="1" hangingPunct="1">
              <a:spcBef>
                <a:spcPct val="20000"/>
              </a:spcBef>
              <a:buClrTx/>
              <a:buSzTx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    – File / Registry / File artifacts</a:t>
            </a:r>
          </a:p>
          <a:p>
            <a:pPr lvl="0" defTabSz="9144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en-US" sz="1100" b="1" kern="12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marL="0" lvl="0" indent="0" defTabSz="914400" eaLnBrk="1" hangingPunct="1">
              <a:spcBef>
                <a:spcPct val="20000"/>
              </a:spcBef>
              <a:buClrTx/>
              <a:buSzTx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    – DNS, HTTP beacons</a:t>
            </a:r>
          </a:p>
          <a:p>
            <a:pPr lvl="0" defTabSz="914400" eaLnBrk="1" hangingPunct="1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en-US" sz="1200" b="1" kern="12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marL="0" lvl="0" indent="0" defTabSz="914400" eaLnBrk="1" hangingPunct="1">
              <a:spcBef>
                <a:spcPct val="20000"/>
              </a:spcBef>
              <a:buClrTx/>
              <a:buSzTx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    – RAR archives, </a:t>
            </a:r>
            <a:r>
              <a:rPr lang="en-US" sz="2200" kern="1200" dirty="0" err="1">
                <a:solidFill>
                  <a:prstClr val="black"/>
                </a:solidFill>
                <a:latin typeface="Calibri" pitchFamily="34" charset="0"/>
                <a:ea typeface="+mn-ea"/>
              </a:rPr>
              <a:t>psexec</a:t>
            </a:r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Calibri" pitchFamily="34" charset="0"/>
                <a:ea typeface="+mn-ea"/>
              </a:rPr>
              <a:t>pwdump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46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 – Decoy Details</a:t>
            </a:r>
            <a:endParaRPr lang="en-US" dirty="0"/>
          </a:p>
        </p:txBody>
      </p:sp>
      <p:pic>
        <p:nvPicPr>
          <p:cNvPr id="28" name="Picture 3" descr="C:\Users\Brian\Downloads\55215378c95b933150b3439a37fc611d94abbc8a2b464cb12d6819b16bcce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5077" r="3798" b="9985"/>
          <a:stretch>
            <a:fillRect/>
          </a:stretch>
        </p:blipFill>
        <p:spPr bwMode="auto">
          <a:xfrm>
            <a:off x="2819400" y="1409700"/>
            <a:ext cx="608488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667000" y="5943600"/>
            <a:ext cx="6134100" cy="228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000" smtClean="0">
                <a:latin typeface="Courier New" pitchFamily="49" charset="0"/>
                <a:cs typeface="Courier New" pitchFamily="49" charset="0"/>
              </a:rPr>
              <a:t>http://contagiodump.blogspot.com/2010/10/oct-08-cve-2010-2883-pdf-nuclear.html</a:t>
            </a: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304800" y="1295400"/>
            <a:ext cx="2362200" cy="4648200"/>
            <a:chOff x="304800" y="1524000"/>
            <a:chExt cx="2362200" cy="4648200"/>
          </a:xfrm>
        </p:grpSpPr>
        <p:sp>
          <p:nvSpPr>
            <p:cNvPr id="31" name="Right Arrow 30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886200" y="2733675"/>
            <a:ext cx="4267200" cy="1228725"/>
          </a:xfrm>
          <a:prstGeom prst="rect">
            <a:avLst/>
          </a:prstGeom>
          <a:solidFill>
            <a:srgbClr val="FFFF0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 – </a:t>
            </a:r>
            <a:r>
              <a:rPr lang="en-US" dirty="0" err="1" smtClean="0"/>
              <a:t>ExifTool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781300" y="1295400"/>
            <a:ext cx="6134100" cy="5029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err="1" smtClean="0">
                <a:latin typeface="Courier New"/>
                <a:cs typeface="Courier New"/>
              </a:rPr>
              <a:t>ExifTool</a:t>
            </a:r>
            <a:r>
              <a:rPr lang="en-US" sz="1100" b="1" dirty="0" smtClean="0">
                <a:latin typeface="Courier New"/>
                <a:cs typeface="Courier New"/>
              </a:rPr>
              <a:t> Version Number     : 9.36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File Modification Date/Time : 2010:10:08 07:15:54-04:00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File Type                   : PDF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MIME Type                   : application/</a:t>
            </a:r>
            <a:r>
              <a:rPr lang="en-US" sz="1100" b="1" dirty="0" err="1" smtClean="0">
                <a:latin typeface="Courier New"/>
                <a:cs typeface="Courier New"/>
              </a:rPr>
              <a:t>pdf</a:t>
            </a:r>
            <a:endParaRPr lang="en-US" sz="1100" b="1" dirty="0" smtClean="0">
              <a:latin typeface="Courier New"/>
              <a:cs typeface="Courier New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PDF Version                 : 1.6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Linearized                  : Yes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Encryption                  : Standard V2.3 (128-bit)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User Access                 : Extract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Tagged PDF                  : Yes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XMP Toolkit                 : 3.1-701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Producer                    : Acrobat Distiller 8.1.0 (Windows)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Company                     : Dell Computer Corporation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Source Modified             : D:20101001111200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Creator Tool                :  Word8</a:t>
            </a:r>
            <a:r>
              <a:rPr lang="ja-JP" altLang="en-US" sz="1100" b="1" dirty="0" smtClean="0">
                <a:latin typeface="Courier New"/>
                <a:cs typeface="Courier New"/>
              </a:rPr>
              <a:t>墁 </a:t>
            </a:r>
            <a:r>
              <a:rPr lang="en-US" sz="1100" b="1" dirty="0" smtClean="0">
                <a:latin typeface="Courier New"/>
                <a:cs typeface="Courier New"/>
              </a:rPr>
              <a:t>Acrobat </a:t>
            </a:r>
            <a:r>
              <a:rPr lang="en-US" sz="1100" b="1" dirty="0" err="1" smtClean="0">
                <a:latin typeface="Courier New"/>
                <a:cs typeface="Courier New"/>
              </a:rPr>
              <a:t>PDFMaker</a:t>
            </a:r>
            <a:r>
              <a:rPr lang="en-US" sz="1100" b="1" dirty="0" smtClean="0">
                <a:latin typeface="Courier New"/>
                <a:cs typeface="Courier New"/>
              </a:rPr>
              <a:t> 8.1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Modify Date                 : 2010:10:08 09:35:31+09:00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Create Date                 : 2010:10:01 20:12:17+09:00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Metadata Date               : 2010:10:08 09:35:31+09:00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Document ID                 : uuid:c425871d-1bc1-4ccc-8235-ce20615daded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Instance ID                 : uuid:2b9f24a5-1e10-40c0-9d92-9a74bae84d32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Subject                     : 4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Format                      : application/</a:t>
            </a:r>
            <a:r>
              <a:rPr lang="en-US" sz="1100" b="1" dirty="0" err="1" smtClean="0">
                <a:latin typeface="Courier New"/>
                <a:cs typeface="Courier New"/>
              </a:rPr>
              <a:t>pdf</a:t>
            </a:r>
            <a:endParaRPr lang="en-US" sz="1100" b="1" dirty="0" smtClean="0">
              <a:latin typeface="Courier New"/>
              <a:cs typeface="Courier New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Creator                     : Arlene Goldberg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Title                       : President Clinton Event Request Form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Page Count                  : 5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Page Layout                 : </a:t>
            </a:r>
            <a:r>
              <a:rPr lang="en-US" sz="1100" b="1" dirty="0" err="1" smtClean="0">
                <a:latin typeface="Courier New"/>
                <a:cs typeface="Courier New"/>
              </a:rPr>
              <a:t>OneColumn</a:t>
            </a:r>
            <a:endParaRPr lang="en-US" sz="1100" b="1" dirty="0" smtClean="0">
              <a:latin typeface="Courier New"/>
              <a:cs typeface="Courier New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Author                      : Arlene Goldberg</a:t>
            </a:r>
          </a:p>
        </p:txBody>
      </p: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304800" y="1371600"/>
            <a:ext cx="2362200" cy="4648200"/>
            <a:chOff x="304800" y="1524000"/>
            <a:chExt cx="2362200" cy="4648200"/>
          </a:xfrm>
        </p:grpSpPr>
        <p:sp>
          <p:nvSpPr>
            <p:cNvPr id="30" name="Right Arrow 29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743200" y="4841789"/>
            <a:ext cx="5562600" cy="177502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82875" y="5494987"/>
            <a:ext cx="5562600" cy="17175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2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Weaponization</a:t>
            </a:r>
            <a:r>
              <a:rPr lang="en-US" dirty="0" smtClean="0"/>
              <a:t> – Hex view of .DOC file</a:t>
            </a:r>
            <a:endParaRPr lang="en-US" dirty="0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04800" y="1371600"/>
            <a:ext cx="2362200" cy="4648200"/>
            <a:chOff x="304800" y="1524000"/>
            <a:chExt cx="2362200" cy="4648200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6248400" cy="4114800"/>
          </a:xfrm>
        </p:spPr>
        <p:txBody>
          <a:bodyPr/>
          <a:lstStyle/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>
                <a:latin typeface="Courier New" pitchFamily="49" charset="0"/>
                <a:cs typeface="Courier New" pitchFamily="49" charset="0"/>
              </a:rPr>
              <a:t>Offset </a:t>
            </a: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0  1  2  3  4  5  6  7   8  9  A  B  C  D  E  F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07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0000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7B 5C 72 74 66 31 7B 5C  73 68 70 7B 5C 2A 5C 73   {\rtf1{\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shp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{\*\s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0010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68 70 69 6E 73 74 7B 5C  73 70 7B 5C 73 6E 20 70   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hpinst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{\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{\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 p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0020   46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72 61 67 6D 65 6E 74  73 7D 7B 5C 73 76 20 31   Fragments}{\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07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4130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33 63 35 35 65 35 66 35  64 63 32 30 38 30 30 65   3c55e5f5dc20800e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4140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38 63 37 66 64 66 66 66  66 36 33 33 61 35 63 36   8c7fdffff633a5c6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4150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34 36 66 36 33 37 35 36  64 36 35 37 65 33 31 35   46f63756d657e315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4160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63 36 31 36 63 36 63 37  35 37 33 36 35 37 65 33   c616c6c7573657e3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4170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31 35 63 36 31 37 30 37  30 36 63 36 39 36 33 37   15c6170706c69637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4180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65 33 31 35 63 36 39 36  66 37 33 37 39 37 33 30   e315c696f7379730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4190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30 7D 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7D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7D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7D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 5C 61 64  65 66 6C 61 6E 67 31 30   0}}}}\adeflang10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41A0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32 35 58 58 58 58 59 59  59 59 7A 78 77 76 71 74   </a:t>
            </a: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25XXXXYYYYzxwvqt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07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4620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03 02 01 00 FF FE FD FC  FB FA F9 F8 F7 F6 F5 F4   ....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ÿþýüûúùø÷öõô</a:t>
            </a:r>
            <a:endParaRPr lang="en-US" sz="107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4630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F3 F2 F1 F0 EF EE ED EC  EB EA E9 E8 E7 E6 E5 E4   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óòñðïîíìëêéèçæåä</a:t>
            </a:r>
            <a:endParaRPr lang="en-US" sz="107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4640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E3 E2 E1 E0 DF DE DD DC  DB DA D9 D8 D7 D6 D5 D4   </a:t>
            </a:r>
            <a:r>
              <a:rPr lang="en-US" sz="1070" b="1" dirty="0" err="1">
                <a:latin typeface="Courier New" pitchFamily="49" charset="0"/>
                <a:cs typeface="Courier New" pitchFamily="49" charset="0"/>
              </a:rPr>
              <a:t>ãâáàßÞÝÜÛÚÙØ×ÖÕÔ</a:t>
            </a:r>
            <a:endParaRPr lang="en-US" sz="107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4650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D3 D2 D1 D0 CF CE CD CC  CB CA C9 C8 C7 C6 C5 C4   ÓÒÑÐÏÎÍÌËÊÉÈÇÆÅÄ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4660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C3 C2 C1 C0 BF BE BD BC  BB BA B9 B8 B7 B6 B5 B4   ÃÂÁÀ¿¾½¼»º¹¸·¶µ´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70" b="1" dirty="0" smtClean="0">
                <a:latin typeface="Courier New" pitchFamily="49" charset="0"/>
                <a:cs typeface="Courier New" pitchFamily="49" charset="0"/>
              </a:rPr>
              <a:t>4670   </a:t>
            </a:r>
            <a:r>
              <a:rPr lang="en-US" sz="1070" b="1" dirty="0">
                <a:latin typeface="Courier New" pitchFamily="49" charset="0"/>
                <a:cs typeface="Courier New" pitchFamily="49" charset="0"/>
              </a:rPr>
              <a:t>B3 B2 B1 B0 AF AE AD AC  AB AA A9 A8 A7 A6 A5 A4   ³²±°¯®­¬«ª©¨§¦¥¤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666318" y="4099859"/>
            <a:ext cx="685800" cy="1588"/>
          </a:xfrm>
          <a:prstGeom prst="line">
            <a:avLst/>
          </a:prstGeom>
          <a:noFill/>
          <a:ln w="25400" cap="flat" cmpd="sng" algn="ctr">
            <a:solidFill>
              <a:srgbClr val="17619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6605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Weaponization</a:t>
            </a:r>
            <a:r>
              <a:rPr lang="en-US" dirty="0" smtClean="0"/>
              <a:t> – </a:t>
            </a:r>
            <a:r>
              <a:rPr lang="en-US" dirty="0" err="1" smtClean="0"/>
              <a:t>ExifTool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81300" y="1295400"/>
            <a:ext cx="6134100" cy="5029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err="1" smtClean="0">
                <a:latin typeface="Courier New"/>
                <a:cs typeface="Courier New"/>
              </a:rPr>
              <a:t>ExifTool</a:t>
            </a:r>
            <a:r>
              <a:rPr lang="en-US" sz="1100" b="1" dirty="0" smtClean="0">
                <a:latin typeface="Courier New"/>
                <a:cs typeface="Courier New"/>
              </a:rPr>
              <a:t> Version Number     : 9.36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File Modification Date/Time : 2010:10:08 07:15:54-04:00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File Type                   : PDF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MIME Type                   : application/</a:t>
            </a:r>
            <a:r>
              <a:rPr lang="en-US" sz="1100" b="1" dirty="0" err="1" smtClean="0">
                <a:latin typeface="Courier New"/>
                <a:cs typeface="Courier New"/>
              </a:rPr>
              <a:t>pdf</a:t>
            </a:r>
            <a:endParaRPr lang="en-US" sz="1100" b="1" dirty="0" smtClean="0">
              <a:latin typeface="Courier New"/>
              <a:cs typeface="Courier New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PDF Version                 : 1.6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Linearized                  : Yes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Encryption                  : Standard V2.3 (128-bit)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User Access                 : Extract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Tagged PDF                  : Yes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XMP Toolkit                 : 3.1-701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Producer                    : Acrobat Distiller 8.1.0 (Windows)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Company                     : Dell Computer Corporation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Source Modified             : D:20101001111200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Creator Tool                :  Word8</a:t>
            </a:r>
            <a:r>
              <a:rPr lang="ja-JP" altLang="en-US" sz="1100" b="1" dirty="0" smtClean="0">
                <a:latin typeface="Courier New"/>
                <a:cs typeface="Courier New"/>
              </a:rPr>
              <a:t>墁 </a:t>
            </a:r>
            <a:r>
              <a:rPr lang="en-US" sz="1100" b="1" dirty="0" smtClean="0">
                <a:latin typeface="Courier New"/>
                <a:cs typeface="Courier New"/>
              </a:rPr>
              <a:t>Acrobat </a:t>
            </a:r>
            <a:r>
              <a:rPr lang="en-US" sz="1100" b="1" dirty="0" err="1" smtClean="0">
                <a:latin typeface="Courier New"/>
                <a:cs typeface="Courier New"/>
              </a:rPr>
              <a:t>PDFMaker</a:t>
            </a:r>
            <a:r>
              <a:rPr lang="en-US" sz="1100" b="1" dirty="0" smtClean="0">
                <a:latin typeface="Courier New"/>
                <a:cs typeface="Courier New"/>
              </a:rPr>
              <a:t> 8.1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Modify Date                 : 2010:10:08 09:35:31+09:00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Create Date                 : 2010:10:01 20:12:17+09:00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Metadata Date               : 2010:10:08 09:35:31+09:00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Document ID                 : uuid:c425871d-1bc1-4ccc-8235-ce20615daded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Instance ID                 : uuid:2b9f24a5-1e10-40c0-9d92-9a74bae84d32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Subject                     : 4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Format                      : application/</a:t>
            </a:r>
            <a:r>
              <a:rPr lang="en-US" sz="1100" b="1" dirty="0" err="1" smtClean="0">
                <a:latin typeface="Courier New"/>
                <a:cs typeface="Courier New"/>
              </a:rPr>
              <a:t>pdf</a:t>
            </a:r>
            <a:endParaRPr lang="en-US" sz="1100" b="1" dirty="0" smtClean="0">
              <a:latin typeface="Courier New"/>
              <a:cs typeface="Courier New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Creator                     : Arlene Goldberg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Title                       : President Clinton Event Request Form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Page Count                  : 5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Page Layout                 : </a:t>
            </a:r>
            <a:r>
              <a:rPr lang="en-US" sz="1100" b="1" dirty="0" err="1" smtClean="0">
                <a:latin typeface="Courier New"/>
                <a:cs typeface="Courier New"/>
              </a:rPr>
              <a:t>OneColumn</a:t>
            </a:r>
            <a:endParaRPr lang="en-US" sz="1100" b="1" dirty="0" smtClean="0">
              <a:latin typeface="Courier New"/>
              <a:cs typeface="Courier New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Author                      : Arlene Goldberg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7000" y="3492438"/>
            <a:ext cx="5562600" cy="207818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04800" y="1371600"/>
            <a:ext cx="2362200" cy="4648200"/>
            <a:chOff x="304800" y="1524000"/>
            <a:chExt cx="2362200" cy="4648200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55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 / </a:t>
            </a:r>
            <a:r>
              <a:rPr lang="en-US" dirty="0" err="1" smtClean="0"/>
              <a:t>Weaponization</a:t>
            </a:r>
            <a:r>
              <a:rPr lang="en-US" dirty="0" smtClean="0"/>
              <a:t> Collection</a:t>
            </a:r>
            <a:endParaRPr lang="en-US" dirty="0"/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04800" y="1371600"/>
            <a:ext cx="2362200" cy="4648200"/>
            <a:chOff x="304800" y="1524000"/>
            <a:chExt cx="2362200" cy="4648200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auto">
          <a:xfrm>
            <a:off x="2743200" y="1447800"/>
            <a:ext cx="624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EXIFTool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5725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www.sno.phy.queensu.ca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/~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phil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exiftool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OfficeMalScanner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/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RTFscan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5725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www.reconstructer.org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code.html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Cerbero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PE Insider / PE Explorer</a:t>
            </a:r>
          </a:p>
          <a:p>
            <a:pPr marL="85725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icerbero.com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peinsider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</a:p>
          <a:p>
            <a:pPr marL="85725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www.heaventools.com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Revelo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/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Malzilla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/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PdfStreamDumper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5725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www.ntcore.com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exsuite.php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</a:p>
          <a:p>
            <a:pPr marL="85725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malzilla.sourceforge.net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Malware Tracker Doc/PDF Scanners</a:t>
            </a:r>
          </a:p>
          <a:p>
            <a:pPr marL="85725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https://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www.malwaretracker.com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294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– Email Attack</a:t>
            </a:r>
            <a:endParaRPr lang="en-US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304800" y="1371600"/>
            <a:ext cx="2362200" cy="4648200"/>
            <a:chOff x="304800" y="1524000"/>
            <a:chExt cx="2362200" cy="4648200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667000" y="5867400"/>
            <a:ext cx="6400800" cy="4191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contagiodump.blogspot.com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/2011/06/may-31-cve-2010-3333-doc-q-and-adoc.html</a:t>
            </a: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" name="Picture 4" descr="http://1.bp.blogspot.com/-NqWddfHe4A8/TfaEUew2n2I/AAAAAAAACBk/8N8wIryqzJ4/s1600/m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5865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– Watering Hole Attack</a:t>
            </a:r>
            <a:endParaRPr lang="en-US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304800" y="1371600"/>
            <a:ext cx="2362200" cy="4648200"/>
            <a:chOff x="304800" y="1524000"/>
            <a:chExt cx="2362200" cy="4648200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-862012" y="3262312"/>
              <a:ext cx="4648200" cy="1171575"/>
            </a:xfrm>
            <a:prstGeom prst="rightArrow">
              <a:avLst/>
            </a:prstGeom>
            <a:solidFill>
              <a:srgbClr val="BFBFBF"/>
            </a:solidFill>
            <a:ln w="25400" cap="flat" cmpd="sng" algn="ctr">
              <a:solidFill>
                <a:srgbClr val="BFBFB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" y="16382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Reconnaissance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4800" y="2181223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Weaponization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800" y="2743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176196">
                    <a:shade val="51000"/>
                    <a:satMod val="130000"/>
                  </a:srgbClr>
                </a:gs>
                <a:gs pos="80000">
                  <a:srgbClr val="176196">
                    <a:shade val="93000"/>
                    <a:satMod val="130000"/>
                  </a:srgbClr>
                </a:gs>
                <a:gs pos="100000">
                  <a:srgbClr val="17619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Delivery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4800" y="3314698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Exploitation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4800" y="38862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Installation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4800" y="44958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Command &amp; Control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4800" y="5105400"/>
              <a:ext cx="2362200" cy="381000"/>
            </a:xfrm>
            <a:prstGeom prst="roundRect">
              <a:avLst/>
            </a:prstGeom>
            <a:gradFill rotWithShape="1">
              <a:gsLst>
                <a:gs pos="0">
                  <a:srgbClr val="CADEEE">
                    <a:shade val="51000"/>
                    <a:satMod val="130000"/>
                  </a:srgbClr>
                </a:gs>
                <a:gs pos="80000">
                  <a:srgbClr val="CADEEE">
                    <a:shade val="93000"/>
                    <a:satMod val="130000"/>
                  </a:srgbClr>
                </a:gs>
                <a:gs pos="100000">
                  <a:srgbClr val="CADEE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 w="17780" cmpd="sng">
                    <a:solidFill>
                      <a:srgbClr val="BFBFB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BFBFBF">
                          <a:tint val="63000"/>
                          <a:sat val="105000"/>
                        </a:srgbClr>
                      </a:gs>
                      <a:gs pos="90000">
                        <a:srgbClr val="BFBFB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Actions</a:t>
              </a:r>
              <a:endParaRPr kumimoji="0" lang="en-US" sz="18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BFBF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FBF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FBFBF">
                        <a:shade val="65000"/>
                        <a:satMod val="130000"/>
                      </a:srgbClr>
                    </a:gs>
                    <a:gs pos="92000">
                      <a:srgbClr val="BFBFBF">
                        <a:shade val="50000"/>
                        <a:satMod val="120000"/>
                      </a:srgbClr>
                    </a:gs>
                    <a:gs pos="100000">
                      <a:srgbClr val="BFBF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743200" y="5867400"/>
            <a:ext cx="6400800" cy="533400"/>
          </a:xfrm>
        </p:spPr>
        <p:txBody>
          <a:bodyPr/>
          <a:lstStyle/>
          <a:p>
            <a:pPr eaLnBrk="1" hangingPunct="1"/>
            <a:r>
              <a:rPr lang="en-US" sz="1000" dirty="0" smtClean="0">
                <a:latin typeface="Courier New" pitchFamily="49" charset="0"/>
                <a:ea typeface="Tahoma" pitchFamily="34" charset="0"/>
                <a:cs typeface="Courier New" pitchFamily="49" charset="0"/>
              </a:rPr>
              <a:t>http://</a:t>
            </a:r>
            <a:r>
              <a:rPr lang="en-US" sz="1000" dirty="0" err="1" smtClean="0">
                <a:latin typeface="Courier New" pitchFamily="49" charset="0"/>
                <a:ea typeface="Tahoma" pitchFamily="34" charset="0"/>
                <a:cs typeface="Courier New" pitchFamily="49" charset="0"/>
              </a:rPr>
              <a:t>arstechnica.com</a:t>
            </a:r>
            <a:r>
              <a:rPr lang="en-US" sz="1000" dirty="0" smtClean="0">
                <a:latin typeface="Courier New" pitchFamily="49" charset="0"/>
                <a:ea typeface="Tahoma" pitchFamily="34" charset="0"/>
                <a:cs typeface="Courier New" pitchFamily="49" charset="0"/>
              </a:rPr>
              <a:t>/security/2014/02/new-zero-day-bug-in-ie-10-exploited-in-active-malware-attack-ms-warns/</a:t>
            </a:r>
            <a:endParaRPr lang="en-US" sz="1000" b="1" dirty="0" smtClean="0">
              <a:latin typeface="Courier New" pitchFamily="49" charset="0"/>
              <a:ea typeface="Tahoma" pitchFamily="34" charset="0"/>
              <a:cs typeface="Courier New" pitchFamily="49" charset="0"/>
            </a:endParaRPr>
          </a:p>
          <a:p>
            <a:pPr eaLnBrk="1" hangingPunct="1"/>
            <a:endParaRPr lang="en-US" sz="1000" b="1" dirty="0" smtClean="0"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86682"/>
            <a:ext cx="6316279" cy="468071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581400" y="1143000"/>
            <a:ext cx="6858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0400" y="1676400"/>
            <a:ext cx="32004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9400" y="5638800"/>
            <a:ext cx="16002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2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62000" y="1953161"/>
            <a:ext cx="754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Introducing Intelligence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Into Your Malware Analysis</a:t>
            </a:r>
            <a:endParaRPr lang="en-AU" sz="4000" b="1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5334000" y="46609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AU" dirty="0">
                <a:solidFill>
                  <a:schemeClr val="tx1"/>
                </a:solidFill>
              </a:rPr>
              <a:t>Presented by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AU" dirty="0" smtClean="0">
                <a:solidFill>
                  <a:schemeClr val="tx1"/>
                </a:solidFill>
              </a:rPr>
              <a:t>Brian Baskin</a:t>
            </a:r>
            <a:endParaRPr lang="en-AU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AU" dirty="0" smtClean="0">
                <a:solidFill>
                  <a:schemeClr val="tx1"/>
                </a:solidFill>
              </a:rPr>
              <a:t>Advisory Practice Consultant</a:t>
            </a:r>
            <a:endParaRPr lang="en-AU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AU" dirty="0">
                <a:solidFill>
                  <a:schemeClr val="tx1"/>
                </a:solidFill>
              </a:rPr>
              <a:t>RSA Incident Response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-862012" y="3109912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14858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2028823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2590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31622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" y="3733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43434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4800" y="49530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743200" y="5486400"/>
            <a:ext cx="6248400" cy="60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CVE-2014-1761 (MS14-017)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800" dirty="0">
                <a:latin typeface="Courier New"/>
                <a:cs typeface="Courier New"/>
              </a:rPr>
              <a:t>http://</a:t>
            </a:r>
            <a:r>
              <a:rPr lang="en-US" sz="800" dirty="0" err="1">
                <a:latin typeface="Courier New"/>
                <a:cs typeface="Courier New"/>
              </a:rPr>
              <a:t>blogs.mcafee.com</a:t>
            </a:r>
            <a:r>
              <a:rPr lang="en-US" sz="800" dirty="0">
                <a:latin typeface="Courier New"/>
                <a:cs typeface="Courier New"/>
              </a:rPr>
              <a:t>/</a:t>
            </a:r>
            <a:r>
              <a:rPr lang="en-US" sz="800" dirty="0" err="1">
                <a:latin typeface="Courier New"/>
                <a:cs typeface="Courier New"/>
              </a:rPr>
              <a:t>mcafee</a:t>
            </a:r>
            <a:r>
              <a:rPr lang="en-US" sz="800" dirty="0">
                <a:latin typeface="Courier New"/>
                <a:cs typeface="Courier New"/>
              </a:rPr>
              <a:t>-labs/close-look-rtf-zero-day-attack-cve-2014-1761-shows-sophistication-attackers</a:t>
            </a:r>
            <a:endParaRPr lang="en-US" sz="800" dirty="0" smtClean="0">
              <a:latin typeface="Courier New"/>
              <a:cs typeface="Courier New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43000"/>
            <a:ext cx="6143151" cy="4343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819400" y="1143000"/>
            <a:ext cx="6858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2971800"/>
            <a:ext cx="16764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24200" y="4953000"/>
            <a:ext cx="5791200" cy="53340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8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/ Exploitation Collection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 bwMode="auto">
          <a:xfrm>
            <a:off x="2819400" y="1447801"/>
            <a:ext cx="624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VirusTotal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https://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www.virustotal.com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Jotti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://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virusscan.jotti.org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URLQuery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urlquery.net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Joe Sandbox URL Analyzer</a:t>
            </a: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http://www.url-analyzer.net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YARA /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SignSrch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Rules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99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2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3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63246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Typical domain of forensics</a:t>
            </a:r>
          </a:p>
          <a:p>
            <a:pPr eaLnBrk="1" hangingPunct="1"/>
            <a:endParaRPr lang="en-US" sz="2800" dirty="0" smtClean="0"/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File system activity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Registry activity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Entrenchment / Persistence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Anti-Forensics</a:t>
            </a:r>
          </a:p>
        </p:txBody>
      </p:sp>
    </p:spTree>
    <p:extLst>
      <p:ext uri="{BB962C8B-B14F-4D97-AF65-F5344CB8AC3E}">
        <p14:creationId xmlns:p14="http://schemas.microsoft.com/office/powerpoint/2010/main" val="67728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– Collection Tools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 bwMode="auto">
          <a:xfrm>
            <a:off x="2743200" y="1447801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Noriben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https://github.com/Rurik/Noriben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CaptureBAT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Cuckoo Sandbox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Web-based:</a:t>
            </a: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Anubis   - https://anubis.iseclab.org</a:t>
            </a: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Eureka!  - http://eureka.cyber-ta.org</a:t>
            </a: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Malwr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   - https://malwr.com</a:t>
            </a:r>
          </a:p>
          <a:p>
            <a:pPr marL="742950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ThreatExpert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- http://www.threatexpert.com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627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Noriben</a:t>
            </a:r>
            <a:r>
              <a:rPr lang="en-US" dirty="0" smtClean="0"/>
              <a:t> v1.6 (Beta release)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638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Processes Created: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CreateProcess</a:t>
            </a:r>
            <a:r>
              <a:rPr lang="en-US" sz="1000" b="1" dirty="0" smtClean="0">
                <a:latin typeface="Courier New"/>
                <a:cs typeface="Courier New"/>
              </a:rPr>
              <a:t>] Explorer.EXE:1432 &gt; ”%</a:t>
            </a:r>
            <a:r>
              <a:rPr lang="en-US" sz="1000" b="1" dirty="0" err="1" smtClean="0">
                <a:latin typeface="Courier New"/>
                <a:cs typeface="Courier New"/>
              </a:rPr>
              <a:t>UserProfile</a:t>
            </a:r>
            <a:r>
              <a:rPr lang="en-US" sz="1000" b="1" dirty="0" smtClean="0">
                <a:latin typeface="Courier New"/>
                <a:cs typeface="Courier New"/>
              </a:rPr>
              <a:t>%\Desktop\</a:t>
            </a:r>
            <a:r>
              <a:rPr lang="en-US" sz="1000" b="1" dirty="0" err="1" smtClean="0">
                <a:latin typeface="Courier New"/>
                <a:cs typeface="Courier New"/>
              </a:rPr>
              <a:t>malware.exe</a:t>
            </a:r>
            <a:r>
              <a:rPr lang="en-US" sz="1000" b="1" dirty="0" smtClean="0">
                <a:latin typeface="Courier New"/>
                <a:cs typeface="Courier New"/>
              </a:rPr>
              <a:t>"	[Child PID: 2520]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CreateProcess</a:t>
            </a:r>
            <a:r>
              <a:rPr lang="en-US" sz="1000" b="1" dirty="0" smtClean="0">
                <a:latin typeface="Courier New"/>
                <a:cs typeface="Courier New"/>
              </a:rPr>
              <a:t>] malware.exe:2520 &gt; "C:\WINDOWS\system32\</a:t>
            </a:r>
            <a:r>
              <a:rPr lang="en-US" sz="1000" b="1" dirty="0" err="1" smtClean="0">
                <a:latin typeface="Courier New"/>
                <a:cs typeface="Courier New"/>
              </a:rPr>
              <a:t>cmd.exe</a:t>
            </a:r>
            <a:r>
              <a:rPr lang="en-US" sz="1000" b="1" dirty="0" smtClean="0">
                <a:latin typeface="Courier New"/>
                <a:cs typeface="Courier New"/>
              </a:rPr>
              <a:t>"	[Child PID: 3444]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CreateProcess</a:t>
            </a:r>
            <a:r>
              <a:rPr lang="en-US" sz="1000" b="1" dirty="0" smtClean="0">
                <a:latin typeface="Courier New"/>
                <a:cs typeface="Courier New"/>
              </a:rPr>
              <a:t>] services.exe:680 &gt; "C:\WINDOWS\System32\</a:t>
            </a:r>
            <a:r>
              <a:rPr lang="en-US" sz="1000" b="1" dirty="0" err="1" smtClean="0">
                <a:latin typeface="Courier New"/>
                <a:cs typeface="Courier New"/>
              </a:rPr>
              <a:t>svchost.exe</a:t>
            </a:r>
            <a:r>
              <a:rPr lang="en-US" sz="1000" b="1" dirty="0" smtClean="0">
                <a:latin typeface="Courier New"/>
                <a:cs typeface="Courier New"/>
              </a:rPr>
              <a:t> -k </a:t>
            </a:r>
            <a:r>
              <a:rPr lang="en-US" sz="1000" b="1" dirty="0" err="1" smtClean="0">
                <a:latin typeface="Courier New"/>
                <a:cs typeface="Courier New"/>
              </a:rPr>
              <a:t>HTTPFilter</a:t>
            </a:r>
            <a:r>
              <a:rPr lang="en-US" sz="1000" b="1" dirty="0" smtClean="0">
                <a:latin typeface="Courier New"/>
                <a:cs typeface="Courier New"/>
              </a:rPr>
              <a:t>"	[Child PID: 3512]</a:t>
            </a:r>
          </a:p>
          <a:p>
            <a:pPr>
              <a:spcBef>
                <a:spcPts val="0"/>
              </a:spcBef>
              <a:buNone/>
            </a:pPr>
            <a:endParaRPr lang="en-US" sz="1000" b="1" dirty="0" smtClean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File Activity: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malware.exe:2520 &gt; C:\RECYCLER\S-1-5-21-861567501-412668190-725345543-500\$fab110457830839344b58457ddd1f357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malware.exe:2520 &gt; C:\RECYCLER\S-1-5-21-861567501-412668190-725345543-500\$fab110457830839344b58457ddd1f357\L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malware.exe:2520 &gt; C:\RECYCLER\S-1-5-21-861567501-412668190-725345543-500\$fab110457830839344b58457ddd1f357\U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CreateFile</a:t>
            </a:r>
            <a:r>
              <a:rPr lang="en-US" sz="1000" b="1" dirty="0" smtClean="0">
                <a:latin typeface="Courier New"/>
                <a:cs typeface="Courier New"/>
              </a:rPr>
              <a:t>] malware.exe:2520 &gt; C:\RECYCLER\S-1-5-21-861567501-412668190-725345543-500\$fab110457830839344b58457ddd1f357\@ [MD5: 814c3536c2aab13763ac0beb7847a71f] [VT: Not Scanned]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CreateFile</a:t>
            </a:r>
            <a:r>
              <a:rPr lang="en-US" sz="1000" b="1" dirty="0" smtClean="0">
                <a:latin typeface="Courier New"/>
                <a:cs typeface="Courier New"/>
              </a:rPr>
              <a:t>] malware.exe:2520 &gt; C:\RECYCLER\S-1-5-21-861567501-412668190-725345543-500\$fab110457830839344b58457ddd1f357\n [MD5: cfaddbb43ba973f8d15d7d2e50c63476] [YARA: </a:t>
            </a:r>
            <a:r>
              <a:rPr lang="en-US" sz="1000" b="1" dirty="0" err="1" smtClean="0">
                <a:latin typeface="Courier New"/>
                <a:cs typeface="Courier New"/>
              </a:rPr>
              <a:t>ZeroAccess</a:t>
            </a:r>
            <a:r>
              <a:rPr lang="en-US" sz="1000" b="1" dirty="0" smtClean="0">
                <a:latin typeface="Courier New"/>
                <a:cs typeface="Courier New"/>
              </a:rPr>
              <a:t>] [VT:42/46]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malware.exe:2520 &gt; C:\RECYCLER\S-1-5-18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malware.exe:2520 &gt; C:\RECYCLER\S-1-5-18\$fab110457830839344b58457ddd1f357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malware.exe:2520 &gt; C:\RECYCLER\S-1-5-18\$fab110457830839344b58457ddd1f357\L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malware.exe:2520 &gt; C:\RECYCLER\S-1-5-18\$fab110457830839344b58457ddd1f357\U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CreateFile</a:t>
            </a:r>
            <a:r>
              <a:rPr lang="en-US" sz="1000" b="1" dirty="0" smtClean="0">
                <a:latin typeface="Courier New"/>
                <a:cs typeface="Courier New"/>
              </a:rPr>
              <a:t>] malware.exe:2520 &gt; C:\RECYCLER\S-1-5-18\$fab110457830839344b58457ddd1f357\@	[MD5: d1993f38046a68cc78a20560e8de9ad8]  [VT: Not Scanned]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CreateFile</a:t>
            </a:r>
            <a:r>
              <a:rPr lang="en-US" sz="1000" b="1" dirty="0" smtClean="0">
                <a:latin typeface="Courier New"/>
                <a:cs typeface="Courier New"/>
              </a:rPr>
              <a:t>] malware.exe:2520 &gt; C:\RECYCLER\S-1-5-18\$fab110457830839344b58457ddd1f357\n	[MD5: cfaddbb43ba973f8d15d7d2e50c63476]  [YARA: </a:t>
            </a:r>
            <a:r>
              <a:rPr lang="en-US" sz="1000" b="1" dirty="0" err="1" smtClean="0">
                <a:latin typeface="Courier New"/>
                <a:cs typeface="Courier New"/>
              </a:rPr>
              <a:t>ZeroAccess</a:t>
            </a:r>
            <a:r>
              <a:rPr lang="en-US" sz="1000" b="1" dirty="0" smtClean="0">
                <a:latin typeface="Courier New"/>
                <a:cs typeface="Courier New"/>
              </a:rPr>
              <a:t>]  [VT:42/46]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CreateFile</a:t>
            </a:r>
            <a:r>
              <a:rPr lang="en-US" sz="1000" b="1" dirty="0" smtClean="0">
                <a:latin typeface="Courier New"/>
                <a:cs typeface="Courier New"/>
              </a:rPr>
              <a:t>] services.exe:680 &gt; C:\RECYCLER\S-1-5-18\$fab110457830839344b58457ddd1f357\@	[MD5: d1993f38046a68cc78a20560e8de9ad8]  [VT: Not Scanned]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[New Folder] services.exe:680 &gt; C:\RECYCLER\S-1-5-18\$fab110457830839344b58457ddd1f357\U</a:t>
            </a:r>
          </a:p>
          <a:p>
            <a:pPr>
              <a:spcBef>
                <a:spcPts val="0"/>
              </a:spcBef>
              <a:buNone/>
            </a:pPr>
            <a:r>
              <a:rPr lang="en-US" sz="1000" b="1" dirty="0" smtClean="0">
                <a:latin typeface="Courier New"/>
                <a:cs typeface="Courier New"/>
              </a:rPr>
              <a:t>[</a:t>
            </a:r>
            <a:r>
              <a:rPr lang="en-US" sz="1000" b="1" dirty="0" err="1" smtClean="0">
                <a:latin typeface="Courier New"/>
                <a:cs typeface="Courier New"/>
              </a:rPr>
              <a:t>DeleteFile</a:t>
            </a:r>
            <a:r>
              <a:rPr lang="en-US" sz="1000" b="1" dirty="0" smtClean="0">
                <a:latin typeface="Courier New"/>
                <a:cs typeface="Courier New"/>
              </a:rPr>
              <a:t>] cmd.exe:3444  %</a:t>
            </a:r>
            <a:r>
              <a:rPr lang="en-US" sz="1000" b="1" dirty="0" err="1" smtClean="0">
                <a:latin typeface="Courier New"/>
                <a:cs typeface="Courier New"/>
              </a:rPr>
              <a:t>UserProfile</a:t>
            </a:r>
            <a:r>
              <a:rPr lang="en-US" sz="1000" b="1" dirty="0" smtClean="0">
                <a:latin typeface="Courier New"/>
                <a:cs typeface="Courier New"/>
              </a:rPr>
              <a:t>%\Desktop\</a:t>
            </a:r>
            <a:r>
              <a:rPr lang="en-US" sz="1000" b="1" dirty="0" err="1" smtClean="0">
                <a:latin typeface="Courier New"/>
                <a:cs typeface="Courier New"/>
              </a:rPr>
              <a:t>malware.exe</a:t>
            </a:r>
            <a:endParaRPr lang="en-US" sz="1000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2195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(C2)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 bwMode="auto">
          <a:xfrm>
            <a:off x="2819400" y="1447801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itchFamily="49" charset="0"/>
              </a:rPr>
              <a:t>http://&lt;DOMAIN&gt;/kys_allow_get.asp?name=getkys.jpg&amp;hostname=HOSTNAME-192.168.1.120130623SCRyyy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itchFamily="49" charset="0"/>
              </a:rPr>
              <a:t>http://&lt;DOMAIN&gt;/web/movie.swf?apple=8A969692D8CDCDD0D0D0CCD0D0DACCD0D0D0CCD0D1D7CD958780CD96878F92CC879A87E2E2E2E2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256-byte seemingly random beacons: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00000000   F9 B5 A0 96 DE 35 E0 33  F8 BD 9C 49 E2 3E E4 EF   ùµ –Þ5à3ø½œIâ&gt;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äï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00000016   D6 FD 8D 60 03 22 A0 52  0E FC 0B C9 35 70 9A AC  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Öý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`." R.ü.É5pš¬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00000032   34 16 95 67 90 CB F5 34  76 F5 DC 99 04 73 7E E2   4.•gËõ4võÜ™.s~â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00000048   FB 90 45 82 65 3A AC 44  C0 EC 0A 6A E0 6E 90 B7  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ûE‚e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:¬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DÀì.jàn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·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00000064   0D CC BF EC 5E 6B 32 6F  08 84 09 8E 46 C9 3C 48   .Ì¿ì^k2o.„.ŽFÉ&lt;H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00000080   75 CD 21 56 0C 0B A9 E4  96 37 D9 64 93 33 D7 43  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uÍ!V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..©ä–7Ùd“3×C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00000096   BA E0 A1 C8 CB BB A7 4B  D3 ED AF 4D 1C 28 87 FD   º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à¡ÈË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»§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KÓí¯M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.(‡ý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00000112   65 33 97 8D 20 3D 88 B6  B5 CE 10 CA CC 4D 27 76   e3— =ˆ¶µ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Î.ÊÌM'v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00000128   63 19 63 7B ED 98 EE 0A  6A 5D 71 AC B9 10 BD C6  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c.c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í˜î.j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]q¬¹.½Æ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00000144   A7 9A 86 EB 17 D0 97 E7  86 D5 9A FD D4 12 27 01   §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š†ë.Ð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—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ç†ÕšýÔ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.'.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00000160   4E 6A 20 D8 B0 55 02 E8  1C 44 9C 35 8F AC C4 0A  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Nj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Ø°U.è.Dœ5¬Ä.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00000176   0A 19 70 E3 4C E6 B9 3B  6B C1 73 E2 1B C0 27 CD   ..pãLæ¹;kÁsâ.À'Í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00000192   BF 5D E8 6E 68 02 27 50  5D C6 35 EB F5 44 8C 45   ¿]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ènh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.'P]Æ5ëõDŒE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00000208   B7 B4 08 D6 BE B0 9E 3E  F8 D8 A9 79 EC D3 19 50   ·´.Ö¾°ž&gt;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øØ©yìÓ.P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00000224   19 5F 22 BE 00 A8 36 6B  FA 35 9E BF 3F 86 E1 F4   ._"¾.¨6kú5ž¿?†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áô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00000240   EF CB 33 09 48 5D A8 05  8C 57 A1 CC E8 F4 6B 31   ïË3.H]¨.ŒW¡Ìèôk1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1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(C2) Identification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-862012" y="3109912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14858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028823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2590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1622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3733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3434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49530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 bwMode="auto">
          <a:xfrm>
            <a:off x="2743200" y="1143000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DeepEnd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Research Library of Malware Traffic Patterns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57400"/>
            <a:ext cx="6096000" cy="39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1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(C2) Collection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 bwMode="auto">
          <a:xfrm>
            <a:off x="2743200" y="1447801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WireShark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FakeNET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57250" lvl="2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practicalmalwareanalysis.com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/fakenet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Netcat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Known C2 Clients</a:t>
            </a:r>
          </a:p>
          <a:p>
            <a:pPr marL="857250" lvl="2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Commodity RAT / Custom RAT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Python / Perl</a:t>
            </a:r>
          </a:p>
          <a:p>
            <a:pPr marL="857250" lvl="2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On-the-fly C2 clients</a:t>
            </a:r>
          </a:p>
        </p:txBody>
      </p:sp>
    </p:spTree>
    <p:extLst>
      <p:ext uri="{BB962C8B-B14F-4D97-AF65-F5344CB8AC3E}">
        <p14:creationId xmlns:p14="http://schemas.microsoft.com/office/powerpoint/2010/main" val="371681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(C2) Collection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2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3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 bwMode="auto">
          <a:xfrm>
            <a:off x="2743200" y="12954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Configuration Dumpers (Static)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e.g.  github.com/</a:t>
            </a: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MalwareLu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</a:t>
            </a: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config_extractor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0" dirty="0" smtClean="0">
                <a:solidFill>
                  <a:sysClr val="windowText" lastClr="000000"/>
                </a:solidFill>
                <a:latin typeface="Courier Final Draft"/>
                <a:cs typeface="Courier New" pitchFamily="49" charset="0"/>
              </a:rPr>
              <a:t>$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config_jRAT.py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malware.jar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Final Draft"/>
              <a:cs typeface="Courier New" pitchFamily="49" charset="0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Final Draft"/>
              <a:cs typeface="Courier New" pitchFamily="49" charset="0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port=31337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os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=win mac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mport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=-1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perms=-1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error=true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reconsec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=10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ti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=false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ip=www.malware.com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pass=password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id=CAMPAIGN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mutex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=false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toms=-1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per=false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name=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timeout=false</a:t>
            </a: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debugmsg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Final Draft"/>
                <a:cs typeface="Courier New" pitchFamily="49" charset="0"/>
              </a:rPr>
              <a:t>=true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Final Draf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95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(C2) Collection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-862012" y="3109912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14858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2028823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2590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31622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" y="3733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43434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4800" y="49530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 bwMode="auto">
          <a:xfrm>
            <a:off x="2819400" y="12954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Configuration Dumpers (Memory)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:\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VMs&gt; vol.py -f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WinXP_Malware.vmem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pslist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Offset(V)  Name      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PID  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PPID 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            Start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---------- --------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------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------ --------------------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0x81efc550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java.exe  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1920    660 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2013-09-18 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22:23:10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E:\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VMs&gt; vol.py -f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WinXP_Malware.vmem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memdump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-p 1920 -D dump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Writing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java.exe [  1920] to 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1920.dmp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E:\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VMs&gt; vol.py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-f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WinXP_Malware.vmem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yarascan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-p 1920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–Y “SPLIT”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Owner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: Process java.exe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Pid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1920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0x2abadbec  53 50 4c 49 54 03 03 03 69 70 3d 77 77 77 2e 6d   SPLIT...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ip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=www.m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0x2abadbfc  61 6c 77 61 72 65 2e 63 6f 6d 53 50 4c 49 54 09  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alware.comSPLIT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0x2abadc0c  09 09 09 09 09 09 09 09 70 61 73 73 3d 70 61 73   ........pass=pas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0x2abadc1c  73 77 6f 72 64 53 50 4c 49 54 0e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 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swordSPLIT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......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0x2abadc21  53 50 4c 49 54 0e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  SPLIT...........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0x2abadc31  0e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69 64 3d 43 41 4d 50 41 49 47 4e 53 50   ...id=CAMPAIGNSP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0x2abadc41  4c 49 54 10 10 10 10 10 10 10 10 10 10 10 10 10   LIT.............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0x2abadc51  10 10 10 6d 75 74 65 78 3d 66 61 6c 73 65 53 50   ...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mutex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falseSP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3916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latin typeface="MetaNormalLF-Roman" charset="0"/>
                <a:cs typeface="WenQuanYi Zen Hei Sharp" charset="0"/>
              </a:rPr>
              <a:t># </a:t>
            </a:r>
            <a:r>
              <a:rPr lang="en-AU" dirty="0" err="1">
                <a:latin typeface="MetaNormalLF-Roman" charset="0"/>
                <a:cs typeface="WenQuanYi Zen Hei Sharp" charset="0"/>
              </a:rPr>
              <a:t>whoami</a:t>
            </a:r>
            <a:endParaRPr lang="en-AU" dirty="0">
              <a:latin typeface="MetaNormalLF-Roman" charset="0"/>
              <a:cs typeface="WenQuanYi Zen Hei Sharp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8613" y="1371600"/>
            <a:ext cx="7443787" cy="39751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AU" dirty="0">
                <a:latin typeface="MetaNormalLF-Roman" charset="0"/>
                <a:cs typeface="WenQuanYi Zen Hei Sharp" charset="0"/>
              </a:rPr>
              <a:t>Consultant with RSA IR/D team</a:t>
            </a:r>
            <a:endParaRPr lang="en-AU" sz="1000" dirty="0">
              <a:latin typeface="MetaNormalLF-Roman" charset="0"/>
              <a:cs typeface="WenQuanYi Zen Hei Sharp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AU" dirty="0">
                <a:latin typeface="MetaNormalLF-Roman" charset="0"/>
                <a:cs typeface="WenQuanYi Zen Hei Sharp" charset="0"/>
              </a:rPr>
              <a:t>Digital Forensics for 15 years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AU" dirty="0">
                <a:latin typeface="MetaNormalLF-Roman" charset="0"/>
                <a:cs typeface="WenQuanYi Zen Hei Sharp" charset="0"/>
              </a:rPr>
              <a:t>Incident Response for 10 years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AU" dirty="0">
                <a:latin typeface="MetaNormalLF-Roman" charset="0"/>
                <a:cs typeface="WenQuanYi Zen Hei Sharp" charset="0"/>
              </a:rPr>
              <a:t>Former Intrusions analyst – DCFL / DC3</a:t>
            </a:r>
          </a:p>
          <a:p>
            <a:pPr marL="0" indent="0" algn="ctr">
              <a:defRPr/>
            </a:pPr>
            <a:endParaRPr lang="en-AU" dirty="0">
              <a:latin typeface="MetaNormalLF-Roman" charset="0"/>
              <a:cs typeface="WenQuanYi Zen Hei Sharp" charset="0"/>
            </a:endParaRPr>
          </a:p>
          <a:p>
            <a:pPr marL="0" indent="0" algn="ctr">
              <a:defRPr/>
            </a:pPr>
            <a:r>
              <a:rPr lang="en-AU" dirty="0" err="1" smtClean="0">
                <a:latin typeface="MetaNormalLF-Roman" charset="0"/>
                <a:cs typeface="WenQuanYi Zen Hei Sharp" charset="0"/>
              </a:rPr>
              <a:t>GhettoForensics.com</a:t>
            </a:r>
            <a:endParaRPr lang="en-AU" dirty="0" smtClean="0">
              <a:latin typeface="MetaNormalLF-Roman" charset="0"/>
              <a:cs typeface="WenQuanYi Zen Hei Sharp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endParaRPr lang="en-AU" dirty="0" smtClean="0">
              <a:latin typeface="MetaNormalLF-Roman" charset="0"/>
              <a:cs typeface="WenQuanYi Zen Hei Sharp" charset="0"/>
            </a:endParaRPr>
          </a:p>
          <a:p>
            <a:pPr marL="0" indent="0">
              <a:defRPr/>
            </a:pPr>
            <a:endParaRPr lang="en-AU" dirty="0">
              <a:latin typeface="MetaNormalLF-Roman" charset="0"/>
              <a:cs typeface="WenQuanYi Zen Hei Sharp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(C2) Collection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-862012" y="3109912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14858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028823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2590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162298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37338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3434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4953000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 bwMode="auto">
          <a:xfrm>
            <a:off x="2819400" y="12954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Configuration Dumpers (Memory)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://www.ghettoforensics.com/2013/10/dumping-malware-configuration-data-from.html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6274" r="4260" b="41692"/>
          <a:stretch/>
        </p:blipFill>
        <p:spPr bwMode="auto">
          <a:xfrm>
            <a:off x="2819400" y="1905000"/>
            <a:ext cx="625522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1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9400" y="1371600"/>
            <a:ext cx="6400800" cy="487679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 smtClean="0">
                <a:latin typeface="+mj-lt"/>
                <a:cs typeface="Courier New" pitchFamily="49" charset="0"/>
              </a:rPr>
              <a:t>Reconnaissance 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600" dirty="0" smtClean="0">
                <a:latin typeface="+mj-lt"/>
                <a:cs typeface="Courier New" pitchFamily="49" charset="0"/>
              </a:rPr>
              <a:t>Network sweeps</a:t>
            </a:r>
            <a:endParaRPr lang="en-US" sz="2600" dirty="0">
              <a:latin typeface="+mj-lt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 smtClean="0">
                <a:latin typeface="+mj-lt"/>
                <a:cs typeface="Courier New" pitchFamily="49" charset="0"/>
              </a:rPr>
              <a:t>Privilege Escalation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600" dirty="0" err="1" smtClean="0">
                <a:latin typeface="+mj-lt"/>
                <a:cs typeface="Courier New" pitchFamily="49" charset="0"/>
              </a:rPr>
              <a:t>pwdump</a:t>
            </a:r>
            <a:r>
              <a:rPr lang="en-US" sz="2600" dirty="0" smtClean="0">
                <a:latin typeface="+mj-lt"/>
                <a:cs typeface="Courier New" pitchFamily="49" charset="0"/>
              </a:rPr>
              <a:t>#, </a:t>
            </a:r>
            <a:r>
              <a:rPr lang="en-US" sz="2600" dirty="0" err="1" smtClean="0">
                <a:latin typeface="+mj-lt"/>
                <a:cs typeface="Courier New" pitchFamily="49" charset="0"/>
              </a:rPr>
              <a:t>mimikatz</a:t>
            </a:r>
            <a:r>
              <a:rPr lang="en-US" sz="2600" dirty="0" smtClean="0">
                <a:latin typeface="+mj-lt"/>
                <a:cs typeface="Courier New" pitchFamily="49" charset="0"/>
              </a:rPr>
              <a:t>, </a:t>
            </a:r>
            <a:r>
              <a:rPr lang="en-US" sz="2600" dirty="0" err="1" smtClean="0">
                <a:latin typeface="+mj-lt"/>
                <a:cs typeface="Courier New" pitchFamily="49" charset="0"/>
              </a:rPr>
              <a:t>keyloggers</a:t>
            </a:r>
            <a:endParaRPr lang="en-US" sz="2600" dirty="0">
              <a:latin typeface="+mj-lt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>
                <a:latin typeface="+mj-lt"/>
                <a:cs typeface="Courier New" pitchFamily="49" charset="0"/>
              </a:rPr>
              <a:t>Exfiltration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600" dirty="0" err="1" smtClean="0">
                <a:latin typeface="+mj-lt"/>
                <a:cs typeface="Courier New" pitchFamily="49" charset="0"/>
              </a:rPr>
              <a:t>Keyloggers</a:t>
            </a:r>
            <a:endParaRPr lang="en-US" sz="2600" dirty="0" smtClean="0">
              <a:latin typeface="+mj-lt"/>
              <a:cs typeface="Courier New" pitchFamily="49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600" dirty="0" smtClean="0">
                <a:latin typeface="+mj-lt"/>
                <a:cs typeface="Courier New" pitchFamily="49" charset="0"/>
              </a:rPr>
              <a:t>Directory Listings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600" dirty="0" smtClean="0">
                <a:latin typeface="+mj-lt"/>
                <a:cs typeface="Courier New" pitchFamily="49" charset="0"/>
              </a:rPr>
              <a:t>Archives (</a:t>
            </a:r>
            <a:r>
              <a:rPr lang="en-US" sz="2600" dirty="0" err="1" smtClean="0">
                <a:latin typeface="+mj-lt"/>
                <a:cs typeface="Courier New" pitchFamily="49" charset="0"/>
              </a:rPr>
              <a:t>rar</a:t>
            </a:r>
            <a:r>
              <a:rPr lang="en-US" sz="2600" dirty="0" smtClean="0">
                <a:latin typeface="+mj-lt"/>
                <a:cs typeface="Courier New" pitchFamily="49" charset="0"/>
              </a:rPr>
              <a:t> –</a:t>
            </a:r>
            <a:r>
              <a:rPr lang="en-US" sz="2600" dirty="0" err="1" smtClean="0">
                <a:latin typeface="+mj-lt"/>
                <a:cs typeface="Courier New" pitchFamily="49" charset="0"/>
              </a:rPr>
              <a:t>hp</a:t>
            </a:r>
            <a:r>
              <a:rPr lang="en-US" sz="2600" dirty="0">
                <a:latin typeface="+mj-lt"/>
                <a:cs typeface="Courier New" pitchFamily="49" charset="0"/>
              </a:rPr>
              <a:t> </a:t>
            </a:r>
            <a:r>
              <a:rPr lang="en-US" sz="2600" dirty="0" smtClean="0">
                <a:latin typeface="+mj-lt"/>
                <a:cs typeface="Courier New" pitchFamily="49" charset="0"/>
              </a:rPr>
              <a:t>| </a:t>
            </a:r>
            <a:r>
              <a:rPr lang="en-US" sz="2600" dirty="0" err="1" smtClean="0">
                <a:latin typeface="+mj-lt"/>
                <a:cs typeface="Courier New" pitchFamily="49" charset="0"/>
              </a:rPr>
              <a:t>rar</a:t>
            </a:r>
            <a:r>
              <a:rPr lang="en-US" sz="2600" dirty="0" smtClean="0">
                <a:latin typeface="+mj-lt"/>
                <a:cs typeface="Courier New" pitchFamily="49" charset="0"/>
              </a:rPr>
              <a:t> –p)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 smtClean="0">
                <a:latin typeface="+mj-lt"/>
                <a:cs typeface="Courier New" pitchFamily="49" charset="0"/>
              </a:rPr>
              <a:t>Remote Execution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600" dirty="0" err="1" smtClean="0">
                <a:latin typeface="+mj-lt"/>
                <a:cs typeface="Courier New" pitchFamily="49" charset="0"/>
              </a:rPr>
              <a:t>psexec</a:t>
            </a:r>
            <a:endParaRPr lang="en-US" sz="2600" dirty="0" smtClean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1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-862012" y="3109913"/>
            <a:ext cx="4648200" cy="1171575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14858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Reconnaissance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028824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Weaponization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90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Delivery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162299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Exploitation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7338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3434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CADEEE">
                  <a:shade val="51000"/>
                  <a:satMod val="130000"/>
                </a:srgbClr>
              </a:gs>
              <a:gs pos="80000">
                <a:srgbClr val="CADEEE">
                  <a:shade val="93000"/>
                  <a:satMod val="130000"/>
                </a:srgbClr>
              </a:gs>
              <a:gs pos="100000">
                <a:srgbClr val="CADE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Command &amp; Control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953001"/>
            <a:ext cx="2362200" cy="381000"/>
          </a:xfrm>
          <a:prstGeom prst="roundRect">
            <a:avLst/>
          </a:prstGeom>
          <a:gradFill rotWithShape="1">
            <a:gsLst>
              <a:gs pos="0">
                <a:srgbClr val="176196">
                  <a:shade val="51000"/>
                  <a:satMod val="130000"/>
                </a:srgbClr>
              </a:gs>
              <a:gs pos="80000">
                <a:srgbClr val="176196">
                  <a:shade val="93000"/>
                  <a:satMod val="130000"/>
                </a:srgbClr>
              </a:gs>
              <a:gs pos="100000">
                <a:srgbClr val="17619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7780" cmpd="sng">
                  <a:solidFill>
                    <a:srgbClr val="BFBF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BFBF">
                        <a:tint val="63000"/>
                        <a:sat val="105000"/>
                      </a:srgbClr>
                    </a:gs>
                    <a:gs pos="90000">
                      <a:srgbClr val="BFBF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Actions</a:t>
            </a:r>
            <a:endParaRPr kumimoji="0" lang="en-US" sz="18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BFBFBF">
                      <a:tint val="75000"/>
                      <a:shade val="75000"/>
                      <a:satMod val="170000"/>
                    </a:srgbClr>
                  </a:gs>
                  <a:gs pos="49000">
                    <a:srgbClr val="BFBFBF">
                      <a:tint val="88000"/>
                      <a:shade val="65000"/>
                      <a:satMod val="172000"/>
                    </a:srgbClr>
                  </a:gs>
                  <a:gs pos="50000">
                    <a:srgbClr val="BFBFBF">
                      <a:shade val="65000"/>
                      <a:satMod val="130000"/>
                    </a:srgbClr>
                  </a:gs>
                  <a:gs pos="92000">
                    <a:srgbClr val="BFBFBF">
                      <a:shade val="50000"/>
                      <a:satMod val="120000"/>
                    </a:srgbClr>
                  </a:gs>
                  <a:gs pos="100000">
                    <a:srgbClr val="BFBF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9400" y="1447801"/>
            <a:ext cx="64008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 smtClean="0">
                <a:latin typeface="+mj-lt"/>
                <a:cs typeface="Courier New" pitchFamily="49" charset="0"/>
              </a:rPr>
              <a:t>Malware C2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Decrypt/Decode Malware communications beyond a simple beacon</a:t>
            </a:r>
          </a:p>
          <a:p>
            <a:pPr eaLnBrk="1" hangingPunct="1">
              <a:defRPr/>
            </a:pPr>
            <a:endParaRPr lang="en-US" sz="2600" dirty="0" smtClean="0">
              <a:latin typeface="+mj-lt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2600" dirty="0" smtClean="0">
                <a:latin typeface="+mj-lt"/>
                <a:cs typeface="Courier New" pitchFamily="49" charset="0"/>
              </a:rPr>
              <a:t>Requires:</a:t>
            </a:r>
          </a:p>
          <a:p>
            <a:pPr marL="800100" lvl="1" indent="-342900" eaLnBrk="1" hangingPunct="1">
              <a:buFont typeface="Arial"/>
              <a:buChar char="•"/>
              <a:defRPr/>
            </a:pPr>
            <a:r>
              <a:rPr lang="en-US" sz="2200" dirty="0" smtClean="0">
                <a:latin typeface="+mj-lt"/>
                <a:cs typeface="Courier New" pitchFamily="49" charset="0"/>
              </a:rPr>
              <a:t>Reversing C2 code from malware</a:t>
            </a:r>
          </a:p>
          <a:p>
            <a:pPr marL="800100" lvl="1" indent="-342900" eaLnBrk="1" hangingPunct="1">
              <a:buFont typeface="Arial"/>
              <a:buChar char="•"/>
              <a:defRPr/>
            </a:pPr>
            <a:r>
              <a:rPr lang="en-US" sz="2200" dirty="0" smtClean="0">
                <a:latin typeface="+mj-lt"/>
                <a:cs typeface="Courier New" pitchFamily="49" charset="0"/>
              </a:rPr>
              <a:t>PCAP of traffic to compromised system</a:t>
            </a:r>
          </a:p>
          <a:p>
            <a:pPr marL="800100" lvl="1" indent="-342900" eaLnBrk="1" hangingPunct="1">
              <a:buFont typeface="Arial"/>
              <a:buChar char="•"/>
              <a:defRPr/>
            </a:pPr>
            <a:r>
              <a:rPr lang="en-US" sz="2200" dirty="0" smtClean="0">
                <a:latin typeface="+mj-lt"/>
                <a:cs typeface="Courier New" pitchFamily="49" charset="0"/>
              </a:rPr>
              <a:t>MITRE </a:t>
            </a:r>
            <a:r>
              <a:rPr lang="en-US" sz="2200" dirty="0" err="1" smtClean="0">
                <a:latin typeface="+mj-lt"/>
                <a:cs typeface="Courier New" pitchFamily="49" charset="0"/>
              </a:rPr>
              <a:t>ChopShop</a:t>
            </a:r>
            <a:r>
              <a:rPr lang="en-US" sz="2200" dirty="0" smtClean="0">
                <a:latin typeface="+mj-lt"/>
                <a:cs typeface="Courier New" pitchFamily="49" charset="0"/>
              </a:rPr>
              <a:t> or equivalent tool </a:t>
            </a:r>
          </a:p>
        </p:txBody>
      </p:sp>
    </p:spTree>
    <p:extLst>
      <p:ext uri="{BB962C8B-B14F-4D97-AF65-F5344CB8AC3E}">
        <p14:creationId xmlns:p14="http://schemas.microsoft.com/office/powerpoint/2010/main" val="150284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Enumerating Indicators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Hashes (MD5, fuzzy, </a:t>
            </a:r>
            <a:r>
              <a:rPr lang="en-US" dirty="0" err="1" smtClean="0"/>
              <a:t>imphash</a:t>
            </a:r>
            <a:r>
              <a:rPr lang="en-US" dirty="0" smtClean="0"/>
              <a:t>, …)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File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PE </a:t>
            </a:r>
            <a:r>
              <a:rPr lang="en-US" dirty="0"/>
              <a:t>s</a:t>
            </a:r>
            <a:r>
              <a:rPr lang="en-US" dirty="0" smtClean="0"/>
              <a:t>ections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PE imports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Entrenchment / Persistence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File locations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Registry keys (*\Run*, </a:t>
            </a:r>
            <a:r>
              <a:rPr lang="en-US" dirty="0" err="1" smtClean="0"/>
              <a:t>Shimcache</a:t>
            </a:r>
            <a:r>
              <a:rPr lang="en-US" dirty="0" smtClean="0"/>
              <a:t>)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C2 communication</a:t>
            </a:r>
          </a:p>
          <a:p>
            <a:pPr marL="857250" lvl="1" indent="-457200" eaLnBrk="1" hangingPunct="1">
              <a:buFont typeface="Arial"/>
              <a:buChar char="•"/>
            </a:pPr>
            <a:r>
              <a:rPr lang="en-US" dirty="0" smtClean="0"/>
              <a:t>Hashes, sizes</a:t>
            </a:r>
          </a:p>
          <a:p>
            <a:pPr marL="857250" lvl="1" indent="-457200" eaLnBrk="1" hangingPunct="1">
              <a:buFont typeface="Arial"/>
              <a:buChar char="•"/>
            </a:pPr>
            <a:r>
              <a:rPr lang="en-US" dirty="0" smtClean="0"/>
              <a:t>Dynamic </a:t>
            </a:r>
            <a:r>
              <a:rPr lang="en-US" dirty="0" err="1" smtClean="0"/>
              <a:t>vs</a:t>
            </a:r>
            <a:r>
              <a:rPr lang="en-US" dirty="0" smtClean="0"/>
              <a:t> static bytes</a:t>
            </a:r>
          </a:p>
        </p:txBody>
      </p:sp>
    </p:spTree>
    <p:extLst>
      <p:ext uri="{BB962C8B-B14F-4D97-AF65-F5344CB8AC3E}">
        <p14:creationId xmlns:p14="http://schemas.microsoft.com/office/powerpoint/2010/main" val="224336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Indicators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Store results in database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RTIR / CRITS 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Custom-programmed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Per-incident data archives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Emails, files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Residual artifacts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Memory dumps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PCAPs / Proxy logs</a:t>
            </a:r>
          </a:p>
        </p:txBody>
      </p:sp>
    </p:spTree>
    <p:extLst>
      <p:ext uri="{BB962C8B-B14F-4D97-AF65-F5344CB8AC3E}">
        <p14:creationId xmlns:p14="http://schemas.microsoft.com/office/powerpoint/2010/main" val="423876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Indicators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Do analysis once, reuse indicators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Static Signatures</a:t>
            </a:r>
          </a:p>
          <a:p>
            <a:pPr marL="1257300" lvl="2" indent="-342900" eaLnBrk="1" hangingPunct="1">
              <a:buFont typeface="Arial"/>
              <a:buChar char="•"/>
            </a:pPr>
            <a:r>
              <a:rPr lang="en-US" dirty="0" smtClean="0"/>
              <a:t>YARA</a:t>
            </a:r>
          </a:p>
          <a:p>
            <a:pPr marL="1257300" lvl="2" indent="-342900" eaLnBrk="1" hangingPunct="1">
              <a:buFont typeface="Arial"/>
              <a:buChar char="•"/>
            </a:pPr>
            <a:r>
              <a:rPr lang="en-US" dirty="0" err="1" smtClean="0"/>
              <a:t>SignSrch</a:t>
            </a:r>
            <a:r>
              <a:rPr lang="en-US" dirty="0" smtClean="0"/>
              <a:t> / </a:t>
            </a:r>
            <a:r>
              <a:rPr lang="en-US" dirty="0" err="1" smtClean="0"/>
              <a:t>ClamSrch</a:t>
            </a:r>
            <a:endParaRPr lang="en-US" dirty="0" smtClean="0"/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Dynamic Signatures</a:t>
            </a:r>
          </a:p>
          <a:p>
            <a:pPr marL="1257300" lvl="2" indent="-342900" eaLnBrk="1" hangingPunct="1">
              <a:buFont typeface="Arial"/>
              <a:buChar char="•"/>
            </a:pPr>
            <a:r>
              <a:rPr lang="en-US" dirty="0" err="1" smtClean="0"/>
              <a:t>CybOX</a:t>
            </a:r>
            <a:r>
              <a:rPr lang="en-US" dirty="0" smtClean="0"/>
              <a:t>/STIX/MAEC</a:t>
            </a:r>
          </a:p>
          <a:p>
            <a:pPr marL="1257300" lvl="2" indent="-342900" eaLnBrk="1" hangingPunct="1">
              <a:buFont typeface="Arial"/>
              <a:buChar char="•"/>
            </a:pPr>
            <a:r>
              <a:rPr lang="en-US" dirty="0" smtClean="0"/>
              <a:t>IOCs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dirty="0" smtClean="0"/>
              <a:t>Network Signatures</a:t>
            </a:r>
          </a:p>
          <a:p>
            <a:pPr marL="1257300" lvl="2" indent="-342900" eaLnBrk="1" hangingPunct="1">
              <a:buFont typeface="Arial"/>
              <a:buChar char="•"/>
            </a:pPr>
            <a:r>
              <a:rPr lang="en-US" dirty="0" smtClean="0"/>
              <a:t>Snort</a:t>
            </a:r>
          </a:p>
          <a:p>
            <a:pPr marL="1257300" lvl="2" indent="-342900" eaLnBrk="1" hangingPunct="1">
              <a:buFont typeface="Arial"/>
              <a:buChar char="•"/>
            </a:pPr>
            <a:r>
              <a:rPr lang="en-US" dirty="0" err="1" smtClean="0"/>
              <a:t>ChopShop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672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Signatures – YARA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rule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Encryption_DES_Targeted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strings: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$password1 = 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asdfzxcv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$password2 = "1029qpwo”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DES_table_odd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{ 01 01 02 02 04 04 07 07 08 08 11 11 13 13 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condition: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any of ($password*) and all of (DES_*)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Signatures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Write multiple signatures for each file</a:t>
            </a:r>
          </a:p>
          <a:p>
            <a:pPr marL="800100" lvl="1" eaLnBrk="1" hangingPunct="1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Easier to catch subtle modifications</a:t>
            </a:r>
          </a:p>
          <a:p>
            <a:pPr marL="0" indent="0" eaLnBrk="1" hangingPunct="1">
              <a:buNone/>
            </a:pPr>
            <a:endParaRPr lang="en-US" dirty="0">
              <a:latin typeface="Calibri"/>
              <a:cs typeface="Calibri"/>
            </a:endParaRPr>
          </a:p>
          <a:p>
            <a:pPr marL="400050" lvl="1" indent="0" eaLnBrk="1" hangingPunct="1">
              <a:buNone/>
            </a:pPr>
            <a:r>
              <a:rPr lang="en-US" sz="3200" dirty="0" smtClean="0">
                <a:latin typeface="Calibri"/>
                <a:cs typeface="Calibri"/>
              </a:rPr>
              <a:t>PDB string</a:t>
            </a:r>
          </a:p>
          <a:p>
            <a:pPr marL="400050" lvl="1" indent="0" eaLnBrk="1" hangingPunct="1">
              <a:buNone/>
            </a:pPr>
            <a:r>
              <a:rPr lang="en-US" sz="3200" dirty="0" smtClean="0">
                <a:latin typeface="Calibri"/>
                <a:cs typeface="Calibri"/>
              </a:rPr>
              <a:t>Unique strings</a:t>
            </a:r>
          </a:p>
          <a:p>
            <a:pPr marL="400050" lvl="1" indent="0" eaLnBrk="1" hangingPunct="1">
              <a:buNone/>
            </a:pPr>
            <a:r>
              <a:rPr lang="en-US" sz="3200" dirty="0" smtClean="0">
                <a:latin typeface="Calibri"/>
                <a:cs typeface="Calibri"/>
              </a:rPr>
              <a:t>Encryption routines</a:t>
            </a:r>
          </a:p>
          <a:p>
            <a:pPr marL="400050" lvl="1" indent="0" eaLnBrk="1" hangingPunct="1">
              <a:buNone/>
            </a:pPr>
            <a:r>
              <a:rPr lang="en-US" sz="3200" dirty="0" smtClean="0">
                <a:latin typeface="Calibri"/>
                <a:cs typeface="Calibri"/>
              </a:rPr>
              <a:t>MATH!</a:t>
            </a:r>
          </a:p>
          <a:p>
            <a:pPr marL="0" indent="0" eaLnBrk="1" hangingPunct="1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5" name="Picture 2" descr="http://www.myteespot.com/images/Images_d/img_hSCl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162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0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Indicators Intelligent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Indicators are just a raw set of data</a:t>
            </a:r>
          </a:p>
          <a:p>
            <a:endParaRPr lang="en-US" dirty="0"/>
          </a:p>
          <a:p>
            <a:r>
              <a:rPr lang="en-US" dirty="0" smtClean="0"/>
              <a:t>Intelligence comes through: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Grouping indicators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Indexing all </a:t>
            </a:r>
            <a:r>
              <a:rPr lang="en-US" dirty="0" smtClean="0"/>
              <a:t>edges (files) </a:t>
            </a:r>
            <a:r>
              <a:rPr lang="en-US" dirty="0" smtClean="0"/>
              <a:t>AND </a:t>
            </a:r>
            <a:r>
              <a:rPr lang="en-US" dirty="0" smtClean="0"/>
              <a:t>vertices (activity)</a:t>
            </a:r>
            <a:endParaRPr lang="en-US" dirty="0" smtClean="0"/>
          </a:p>
          <a:p>
            <a:pPr marL="857250" lvl="1" indent="-457200">
              <a:buFont typeface="Arial"/>
              <a:buChar char="•"/>
            </a:pPr>
            <a:r>
              <a:rPr lang="en-US" b="1" dirty="0" smtClean="0"/>
              <a:t>File1 is a dropper, File2 is a driver</a:t>
            </a:r>
          </a:p>
          <a:p>
            <a:pPr marL="857250" lvl="1" indent="-457200">
              <a:buFont typeface="Arial"/>
              <a:buChar char="•"/>
            </a:pPr>
            <a:r>
              <a:rPr lang="en-US" b="1" dirty="0" smtClean="0"/>
              <a:t>File2 is a binary resource of BIN\222 in </a:t>
            </a:r>
            <a:r>
              <a:rPr lang="en-US" b="1" dirty="0" smtClean="0"/>
              <a:t>File1</a:t>
            </a:r>
          </a:p>
          <a:p>
            <a:pPr marL="857250" lvl="1" indent="-457200">
              <a:buFont typeface="Arial"/>
              <a:buChar char="•"/>
            </a:pPr>
            <a:r>
              <a:rPr lang="en-US" b="1" dirty="0" smtClean="0"/>
              <a:t>File2 is stored as encrypted (XOR by 0xBB)</a:t>
            </a:r>
            <a:endParaRPr lang="en-US" b="1" dirty="0" smtClean="0"/>
          </a:p>
          <a:p>
            <a:pPr marL="857250" lvl="1" indent="-457200">
              <a:buFont typeface="Arial"/>
              <a:buChar char="•"/>
            </a:pPr>
            <a:r>
              <a:rPr lang="en-US" b="1" dirty="0" smtClean="0"/>
              <a:t>File1 drops File2</a:t>
            </a:r>
          </a:p>
          <a:p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95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4341"/>
          <a:stretch/>
        </p:blipFill>
        <p:spPr>
          <a:xfrm>
            <a:off x="4114800" y="304800"/>
            <a:ext cx="367588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Attack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562088" y="3124200"/>
            <a:ext cx="685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Verdana" pitchFamily="3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790688" y="4953000"/>
            <a:ext cx="685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0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043863" cy="39751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Many a</a:t>
            </a:r>
            <a:r>
              <a:rPr lang="en-US" dirty="0" smtClean="0"/>
              <a:t>ttack </a:t>
            </a:r>
            <a:r>
              <a:rPr lang="en-US" dirty="0" smtClean="0"/>
              <a:t>analysis methods are </a:t>
            </a:r>
            <a:r>
              <a:rPr lang="en-US" dirty="0" smtClean="0"/>
              <a:t>outdated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Emphasis </a:t>
            </a:r>
            <a:r>
              <a:rPr lang="en-US" dirty="0" smtClean="0"/>
              <a:t>on </a:t>
            </a:r>
            <a:r>
              <a:rPr lang="en-US" dirty="0" smtClean="0"/>
              <a:t>system-by-system analysis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Teams are broken up by specialized skills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1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09600"/>
            <a:ext cx="5029200" cy="5586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Attack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400"/>
            <a:ext cx="6879771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dirty="0"/>
              <a:t> </a:t>
            </a:r>
            <a:r>
              <a:rPr lang="en-US" dirty="0" smtClean="0"/>
              <a:t>          Correlate the Attacks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3886200"/>
            <a:ext cx="7086600" cy="22860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0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4962"/>
            <a:ext cx="8043863" cy="4491037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Standardize on a signature format (YARA, IOC, STIX)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Write as many signatures as possible for each item to track variations over time</a:t>
            </a:r>
          </a:p>
          <a:p>
            <a:pPr marL="857250" lvl="1" indent="-457200" eaLnBrk="1" hangingPunct="1">
              <a:buFont typeface="Arial"/>
              <a:buChar char="•"/>
            </a:pPr>
            <a:r>
              <a:rPr lang="en-US" dirty="0" smtClean="0"/>
              <a:t>Try to automate, e.g. </a:t>
            </a:r>
            <a:r>
              <a:rPr lang="en-US" b="1" dirty="0" smtClean="0"/>
              <a:t>cuckoo2STIX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Spend downtime reanalyzing old incidents with new data / </a:t>
            </a:r>
            <a:r>
              <a:rPr lang="en-US" dirty="0" err="1" smtClean="0"/>
              <a:t>intel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490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4962"/>
            <a:ext cx="8043863" cy="4491037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VirusTotal</a:t>
            </a:r>
            <a:r>
              <a:rPr lang="en-US" dirty="0" smtClean="0"/>
              <a:t> Intelligence</a:t>
            </a:r>
          </a:p>
          <a:p>
            <a:pPr marL="857250" lvl="1" indent="-457200" eaLnBrk="1" hangingPunct="1">
              <a:buFont typeface="Arial"/>
              <a:buChar char="•"/>
            </a:pPr>
            <a:r>
              <a:rPr lang="en-US" dirty="0" smtClean="0"/>
              <a:t>Create feeds for YARA to find new variants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dirty="0" smtClean="0"/>
              <a:t>Acknowledge the weaknesses of the Cyber Kill Chain	</a:t>
            </a:r>
          </a:p>
          <a:p>
            <a:pPr marL="857250" lvl="1" indent="-457200" eaLnBrk="1" hangingPunct="1">
              <a:buFont typeface="Arial"/>
              <a:buChar char="•"/>
            </a:pPr>
            <a:r>
              <a:rPr lang="en-US" dirty="0" smtClean="0"/>
              <a:t>Focuses on initial and holistic attack flow</a:t>
            </a:r>
          </a:p>
          <a:p>
            <a:pPr marL="857250" lvl="1" indent="-457200" eaLnBrk="1" hangingPunct="1">
              <a:buFont typeface="Arial"/>
              <a:buChar char="•"/>
            </a:pPr>
            <a:r>
              <a:rPr lang="en-US" dirty="0" smtClean="0"/>
              <a:t>Simplistic design means everything is thrown into </a:t>
            </a:r>
            <a:r>
              <a:rPr lang="en-US" b="1" dirty="0" smtClean="0"/>
              <a:t>Actions</a:t>
            </a:r>
          </a:p>
          <a:p>
            <a:pPr marL="0" indent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20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1611313"/>
            <a:ext cx="80772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MetaNormalLF-Roman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9pPr>
          </a:lstStyle>
          <a:p>
            <a:pPr algn="ctr" eaLnBrk="1" hangingPunct="1">
              <a:lnSpc>
                <a:spcPts val="3600"/>
              </a:lnSpc>
              <a:buSzPct val="100000"/>
              <a:defRPr/>
            </a:pPr>
            <a:r>
              <a:rPr lang="en-US" sz="4000" dirty="0" smtClean="0">
                <a:solidFill>
                  <a:srgbClr val="3892D0"/>
                </a:solidFill>
                <a:latin typeface="Verdana" charset="0"/>
              </a:rPr>
              <a:t>Questions/Comments?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2895600" y="2743200"/>
            <a:ext cx="295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MetaNormalLF-Roman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MetaNormalLF-Roman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lnSpc>
                <a:spcPts val="3600"/>
              </a:lnSpc>
              <a:buSzPct val="100000"/>
              <a:defRPr/>
            </a:pPr>
            <a:endParaRPr lang="en-US" sz="4000" dirty="0" smtClean="0">
              <a:solidFill>
                <a:srgbClr val="404040"/>
              </a:solidFill>
              <a:latin typeface="Verdana" charset="0"/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854626" y="3429000"/>
            <a:ext cx="502994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Brian.Baskin@RSA.com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Segregation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657725" y="3884613"/>
            <a:ext cx="4038600" cy="2209800"/>
          </a:xfrm>
          <a:prstGeom prst="rect">
            <a:avLst/>
          </a:prstGeom>
          <a:solidFill>
            <a:srgbClr val="BFBFBF">
              <a:lumMod val="40000"/>
              <a:lumOff val="60000"/>
            </a:srgbClr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648200" y="3886200"/>
            <a:ext cx="4038600" cy="2209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Memory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3886200"/>
            <a:ext cx="4038600" cy="2209800"/>
          </a:xfrm>
          <a:prstGeom prst="rect">
            <a:avLst/>
          </a:prstGeom>
          <a:solidFill>
            <a:srgbClr val="FFD85D">
              <a:lumMod val="40000"/>
              <a:lumOff val="60000"/>
            </a:srgbClr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3886200"/>
            <a:ext cx="4038600" cy="2209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Network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57725" y="1524000"/>
            <a:ext cx="4038600" cy="2209800"/>
          </a:xfrm>
          <a:prstGeom prst="rect">
            <a:avLst/>
          </a:prstGeom>
          <a:solidFill>
            <a:srgbClr val="A7D8A0">
              <a:lumMod val="40000"/>
              <a:lumOff val="60000"/>
            </a:srgbClr>
          </a:solidFill>
          <a:ln w="25400" cap="flat" cmpd="sng" algn="ctr">
            <a:solidFill>
              <a:srgbClr val="BFBF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657725" y="1524000"/>
            <a:ext cx="4038600" cy="2209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Dynamic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1524000"/>
            <a:ext cx="4038600" cy="2209800"/>
          </a:xfrm>
          <a:prstGeom prst="rect">
            <a:avLst/>
          </a:prstGeom>
          <a:solidFill>
            <a:srgbClr val="17619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</a:rPr>
              <a:t>Static Analysis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72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in Current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Skill-Based Approach vs. Indicator-Based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Going down rabbit holes that do not help overall security posture</a:t>
            </a:r>
          </a:p>
          <a:p>
            <a:pPr marL="800100" lvl="1" indent="-342900" eaLnBrk="1" hangingPunct="1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You do not need to deep dive every sample!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Difficult to segregate and emphasize critical indicators in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4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Currently Hire For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5+ years in the following:</a:t>
            </a:r>
          </a:p>
          <a:p>
            <a:pPr>
              <a:buNone/>
            </a:pPr>
            <a:r>
              <a:rPr lang="en-US" dirty="0" smtClean="0"/>
              <a:t>C, C++, Java, .NET</a:t>
            </a:r>
          </a:p>
          <a:p>
            <a:pPr>
              <a:buNone/>
            </a:pPr>
            <a:r>
              <a:rPr lang="en-US" dirty="0" smtClean="0"/>
              <a:t>X86 / ARM Assembly Bit-Level Analysis</a:t>
            </a:r>
          </a:p>
          <a:p>
            <a:pPr>
              <a:buNone/>
            </a:pPr>
            <a:r>
              <a:rPr lang="en-US" dirty="0" smtClean="0"/>
              <a:t>Working knowledge of common TCP/IP protocols</a:t>
            </a:r>
          </a:p>
          <a:p>
            <a:pPr>
              <a:buNone/>
            </a:pPr>
            <a:r>
              <a:rPr lang="en-US" dirty="0" smtClean="0"/>
              <a:t>Expert report-writing</a:t>
            </a:r>
          </a:p>
          <a:p>
            <a:pPr>
              <a:buNone/>
            </a:pPr>
            <a:r>
              <a:rPr lang="en-US" dirty="0" smtClean="0"/>
              <a:t>Reverse engineering with IDA Pro, IDA Python </a:t>
            </a:r>
            <a:r>
              <a:rPr lang="en-US" dirty="0" err="1" smtClean="0"/>
              <a:t>PyDbg</a:t>
            </a:r>
            <a:r>
              <a:rPr lang="en-US" dirty="0" smtClean="0"/>
              <a:t>, or </a:t>
            </a:r>
            <a:r>
              <a:rPr lang="en-US" dirty="0" err="1" smtClean="0"/>
              <a:t>OllyDbg</a:t>
            </a:r>
            <a:r>
              <a:rPr lang="en-US" dirty="0" smtClean="0"/>
              <a:t>, as well as forensic software such as </a:t>
            </a:r>
            <a:r>
              <a:rPr lang="en-US" dirty="0" err="1" smtClean="0"/>
              <a:t>EnCase</a:t>
            </a:r>
            <a:r>
              <a:rPr lang="en-US" dirty="0" smtClean="0"/>
              <a:t>, FTK, or Sleuth Kit/Autopsy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Hire For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3+ years in the following:</a:t>
            </a:r>
          </a:p>
          <a:p>
            <a:pPr>
              <a:buNone/>
            </a:pPr>
            <a:r>
              <a:rPr lang="en-US" dirty="0" smtClean="0"/>
              <a:t>Extracting encrypted data sets through static /dynamic methods</a:t>
            </a:r>
          </a:p>
          <a:p>
            <a:pPr>
              <a:buNone/>
            </a:pPr>
            <a:r>
              <a:rPr lang="en-US" dirty="0" smtClean="0"/>
              <a:t>Documenting minutiae artifacts from malware runtime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Identifying and decoding malware network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The Cyber Kill </a:t>
            </a:r>
            <a:r>
              <a:rPr lang="en-US" dirty="0" err="1" smtClean="0"/>
              <a:t>Chain</a:t>
            </a:r>
            <a:r>
              <a:rPr lang="en-US" baseline="30000" dirty="0" err="1" smtClean="0"/>
              <a:t>tm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8653"/>
            <a:ext cx="6443662" cy="481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5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taNormalLF-Roman"/>
        <a:ea typeface="WenQuanYi Zen Hei Sharp"/>
        <a:cs typeface="WenQuanYi Zen Hei Sharp"/>
      </a:majorFont>
      <a:minorFont>
        <a:latin typeface="MetaNormalLF-Roman"/>
        <a:ea typeface="WenQuanYi Zen Hei Sharp"/>
        <a:cs typeface="WenQuanYi Zen Hei Sharp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taNormalLF-Roman"/>
        <a:ea typeface="WenQuanYi Zen Hei Sharp"/>
        <a:cs typeface="WenQuanYi Zen Hei Sharp"/>
      </a:majorFont>
      <a:minorFont>
        <a:latin typeface="MetaNormalLF-Roman"/>
        <a:ea typeface="WenQuanYi Zen Hei Sharp"/>
        <a:cs typeface="WenQuanYi Zen Hei Sharp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taNormalLF-Roman"/>
        <a:ea typeface="WenQuanYi Zen Hei Sharp"/>
        <a:cs typeface="WenQuanYi Zen Hei Sharp"/>
      </a:majorFont>
      <a:minorFont>
        <a:latin typeface="MetaNormalLF-Roman"/>
        <a:ea typeface="WenQuanYi Zen Hei Sharp"/>
        <a:cs typeface="WenQuanYi Zen Hei Sharp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9153</TotalTime>
  <Words>2930</Words>
  <Application>Microsoft Macintosh PowerPoint</Application>
  <PresentationFormat>On-screen Show (4:3)</PresentationFormat>
  <Paragraphs>594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2_Office Theme</vt:lpstr>
      <vt:lpstr>3_Office Theme</vt:lpstr>
      <vt:lpstr>8_Office Theme</vt:lpstr>
      <vt:lpstr>PowerPoint Presentation</vt:lpstr>
      <vt:lpstr>PowerPoint Presentation</vt:lpstr>
      <vt:lpstr># whoami</vt:lpstr>
      <vt:lpstr>Where do we start…</vt:lpstr>
      <vt:lpstr>Skill Segregation</vt:lpstr>
      <vt:lpstr>Difficulty in Current Processes</vt:lpstr>
      <vt:lpstr>How Do You Currently Hire For This?</vt:lpstr>
      <vt:lpstr>How Should We Hire For This?</vt:lpstr>
      <vt:lpstr>  The Cyber Kill Chaintm</vt:lpstr>
      <vt:lpstr>Relevance of the Cyber Kill Chain</vt:lpstr>
      <vt:lpstr>Relevance of the Cyber Kill Chain</vt:lpstr>
      <vt:lpstr>Fishing for Indicators</vt:lpstr>
      <vt:lpstr>Reconnaissance – Decoy Details</vt:lpstr>
      <vt:lpstr>Reconnaissance – ExifTool</vt:lpstr>
      <vt:lpstr>Weaponization – Hex view of .DOC file</vt:lpstr>
      <vt:lpstr>Weaponization – ExifTool</vt:lpstr>
      <vt:lpstr>Reconnaissance / Weaponization Collection</vt:lpstr>
      <vt:lpstr>Delivery – Email Attack</vt:lpstr>
      <vt:lpstr>Delivery – Watering Hole Attack</vt:lpstr>
      <vt:lpstr>Exploitation</vt:lpstr>
      <vt:lpstr>Delivery / Exploitation Collection</vt:lpstr>
      <vt:lpstr>Installation</vt:lpstr>
      <vt:lpstr>Installation – Collection Tools</vt:lpstr>
      <vt:lpstr>Noriben v1.6 (Beta release)</vt:lpstr>
      <vt:lpstr>Command and Control (C2)</vt:lpstr>
      <vt:lpstr>Command and Control (C2) Identification</vt:lpstr>
      <vt:lpstr>Command and Control (C2) Collection</vt:lpstr>
      <vt:lpstr>Command and Control (C2) Collection</vt:lpstr>
      <vt:lpstr>Command and Control (C2) Collection</vt:lpstr>
      <vt:lpstr>Command and Control (C2) Collection</vt:lpstr>
      <vt:lpstr>Actions</vt:lpstr>
      <vt:lpstr>Actions</vt:lpstr>
      <vt:lpstr>Enumerating Indicators</vt:lpstr>
      <vt:lpstr>Collecting Indicators</vt:lpstr>
      <vt:lpstr>Reusing Indicators</vt:lpstr>
      <vt:lpstr>Static Signatures – YARA</vt:lpstr>
      <vt:lpstr>Static Signatures</vt:lpstr>
      <vt:lpstr>Make Indicators Intelligent</vt:lpstr>
      <vt:lpstr>Example: Attack 1</vt:lpstr>
      <vt:lpstr>Example: Attack 2</vt:lpstr>
      <vt:lpstr>                                   Correlate the Attacks</vt:lpstr>
      <vt:lpstr>Take-Aways</vt:lpstr>
      <vt:lpstr>Take-Aways</vt:lpstr>
      <vt:lpstr>PowerPoint Presentation</vt:lpstr>
      <vt:lpstr>PowerPoint Presentation</vt:lpstr>
    </vt:vector>
  </TitlesOfParts>
  <Company>RSA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Threat Profile</dc:title>
  <dc:subject>Shell_crew</dc:subject>
  <dc:creator>RSA Incident response</dc:creator>
  <cp:lastModifiedBy>Brian Baskin</cp:lastModifiedBy>
  <cp:revision>232</cp:revision>
  <cp:lastPrinted>1601-01-01T00:00:00Z</cp:lastPrinted>
  <dcterms:created xsi:type="dcterms:W3CDTF">2013-05-29T18:14:59Z</dcterms:created>
  <dcterms:modified xsi:type="dcterms:W3CDTF">2014-05-22T21:33:40Z</dcterms:modified>
</cp:coreProperties>
</file>